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8" r:id="rId2"/>
    <p:sldId id="260" r:id="rId3"/>
    <p:sldId id="261" r:id="rId4"/>
    <p:sldId id="256" r:id="rId5"/>
    <p:sldId id="257" r:id="rId6"/>
    <p:sldId id="265" r:id="rId7"/>
    <p:sldId id="259" r:id="rId8"/>
    <p:sldId id="264" r:id="rId9"/>
    <p:sldId id="263" r:id="rId10"/>
    <p:sldId id="266" r:id="rId11"/>
    <p:sldId id="268" r:id="rId12"/>
    <p:sldId id="269" r:id="rId13"/>
    <p:sldId id="267" r:id="rId14"/>
    <p:sldId id="275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80" r:id="rId24"/>
    <p:sldId id="279" r:id="rId25"/>
    <p:sldId id="281" r:id="rId26"/>
    <p:sldId id="283" r:id="rId27"/>
    <p:sldId id="284" r:id="rId28"/>
    <p:sldId id="28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A70B0-2EDB-4851-9935-C3DFA72EC1F8}" type="datetimeFigureOut">
              <a:rPr lang="en-GB" smtClean="0"/>
              <a:pPr/>
              <a:t>13/08/2014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613C6-8645-4F74-95AF-3034C38922A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sz="1200" dirty="0" smtClean="0"/>
              <a:t>Just</a:t>
            </a:r>
            <a:r>
              <a:rPr lang="sv-SE" sz="1200" baseline="0" dirty="0" smtClean="0"/>
              <a:t> over a year ago we launched People &amp; Planet Positive . As you know, the strategy contains many ambitous targets:</a:t>
            </a:r>
          </a:p>
          <a:p>
            <a:pPr>
              <a:buFont typeface="Arial" pitchFamily="34" charset="0"/>
              <a:buChar char="•"/>
            </a:pPr>
            <a:r>
              <a:rPr lang="sv-SE" sz="1200" baseline="0" dirty="0" smtClean="0"/>
              <a:t>to enable millions of people to live a more sustainable life at home,</a:t>
            </a:r>
          </a:p>
          <a:p>
            <a:pPr>
              <a:buFont typeface="Arial" pitchFamily="34" charset="0"/>
              <a:buChar char="•"/>
            </a:pPr>
            <a:r>
              <a:rPr lang="sv-SE" sz="1200" baseline="0" dirty="0" smtClean="0"/>
              <a:t> to become resource and energy independent </a:t>
            </a:r>
          </a:p>
          <a:p>
            <a:pPr>
              <a:buFont typeface="Arial" pitchFamily="34" charset="0"/>
              <a:buChar char="•"/>
            </a:pPr>
            <a:r>
              <a:rPr lang="sv-SE" sz="1200" baseline="0" dirty="0" smtClean="0"/>
              <a:t>and to help create a better life for people &amp; communities around the world. </a:t>
            </a:r>
          </a:p>
          <a:p>
            <a:endParaRPr lang="sv-SE" sz="1200" baseline="0" dirty="0" smtClean="0"/>
          </a:p>
          <a:p>
            <a:r>
              <a:rPr lang="sv-SE" sz="1200" baseline="0" dirty="0" smtClean="0"/>
              <a:t>I pleased to say in our first year of working towards these goals, we are making good progress. I will just take a few moments to tell you a bit about what we have achieved across the three focus areas of the strategy globally, and in China.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ECE5E-B9C0-4364-8DD5-6946AD01BA8C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Ducks and cows – we use left over material from food industry.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140 million ducks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1.5 million cows (equiv. 7 km2)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13.8 million m3 / X ha of forest (size of Netherlands)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210,000 ton cotton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60,000 tons of palm oil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32 million tons of CO2 – corresponding to the emissions of Cape Town (26.6), Sao Paolo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333E5A2-FECE-4265-9615-21EFE5251A3A}" type="slidenum">
              <a:rPr lang="en-US" smtClean="0"/>
              <a:pPr>
                <a:defRPr/>
              </a:pPr>
              <a:t>12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  <a:defRPr/>
            </a:pPr>
            <a:r>
              <a:rPr lang="en-US" dirty="0" smtClean="0"/>
              <a:t>650 million visitors to STORES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 smtClean="0"/>
              <a:t>Approx. 2 million people working in extended supply chain (home workers, cotton fields, forestry workers)</a:t>
            </a:r>
          </a:p>
          <a:p>
            <a:pPr>
              <a:defRPr/>
            </a:pPr>
            <a:r>
              <a:rPr lang="en-US" dirty="0" smtClean="0"/>
              <a:t>Questionmark (person shaped as question mark) no of people in tier 2 supply chain. </a:t>
            </a:r>
            <a:r>
              <a:rPr lang="en-GB" dirty="0" smtClean="0"/>
              <a:t>6600 Sub-Suppliers (second tier).  Not include TAGC and TANE. Rough estimate- total tier 2: 10,000 Sub-Suppliers.</a:t>
            </a:r>
          </a:p>
          <a:p>
            <a:pPr>
              <a:defRPr/>
            </a:pPr>
            <a:r>
              <a:rPr lang="en-GB" dirty="0" smtClean="0"/>
              <a:t> 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US" dirty="0" smtClean="0"/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 smtClean="0"/>
              <a:t>400,000-600,000 people working for tier 1 suppliers (mainly factories)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 smtClean="0"/>
              <a:t>135,000 co-workers in IKEA (mainly in IKEA stores)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5C7AF96-230A-467B-82A9-337A7AEBB035}" type="slidenum">
              <a:rPr lang="en-US" smtClean="0"/>
              <a:pPr>
                <a:defRPr/>
              </a:pPr>
              <a:t>26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99% comliance is probably what we can expect. We will likely have suppliers where we will find non-comliance to IWAY Must requirments and they will be in the process of correcting them.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D3D6C5-6EE7-4E7B-8C96-0611E12D9FDF}" type="slidenum">
              <a:rPr lang="en-GB" smtClean="0"/>
              <a:pPr>
                <a:defRPr/>
              </a:pPr>
              <a:t>27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91076" indent="-391076" defTabSz="1042872" fontAlgn="auto"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smtClean="0">
                <a:solidFill>
                  <a:prstClr val="black"/>
                </a:solidFill>
              </a:rPr>
              <a:t>Better – not just price, function &amp; style, but sustainability and inspiring with solutions for a sustainable life at home.</a:t>
            </a:r>
          </a:p>
          <a:p>
            <a:pPr marL="391076" indent="-391076" defTabSz="1042872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dirty="0" smtClean="0">
              <a:solidFill>
                <a:prstClr val="black"/>
              </a:solidFill>
            </a:endParaRPr>
          </a:p>
          <a:p>
            <a:pPr marL="391076" indent="-391076" defTabSz="1042872" fontAlgn="auto"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smtClean="0">
                <a:solidFill>
                  <a:prstClr val="black"/>
                </a:solidFill>
              </a:rPr>
              <a:t>The many – not just customers, but also our co-workers, suppliers, their co-workers and communities along the entire value chain- as well as future generations.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3EFFE9-8723-4093-BE6C-BE4776B59B5F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6F3E-8B96-4DF8-8E03-527582031C14}" type="datetimeFigureOut">
              <a:rPr lang="en-US" smtClean="0"/>
              <a:pPr/>
              <a:t>8/13/2014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5D04-3E25-4EEF-961A-C4E63CFA059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6F3E-8B96-4DF8-8E03-527582031C14}" type="datetimeFigureOut">
              <a:rPr lang="en-US" smtClean="0"/>
              <a:pPr/>
              <a:t>8/13/2014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5D04-3E25-4EEF-961A-C4E63CFA059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6F3E-8B96-4DF8-8E03-527582031C14}" type="datetimeFigureOut">
              <a:rPr lang="en-US" smtClean="0"/>
              <a:pPr/>
              <a:t>8/13/2014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5D04-3E25-4EEF-961A-C4E63CFA059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Quot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BUSINESS PLAN FOCUS WEEKS FY14-16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88F1ECF-8B48-4E55-9C4C-C2F8005DE35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83224" y="620713"/>
            <a:ext cx="3988777" cy="5040312"/>
          </a:xfrm>
          <a:solidFill>
            <a:srgbClr val="FFDD00"/>
          </a:solidFill>
        </p:spPr>
        <p:txBody>
          <a:bodyPr lIns="360000" rIns="360000" anchor="ctr"/>
          <a:lstStyle>
            <a:lvl1pPr marL="0" indent="0" algn="l">
              <a:buNone/>
              <a:defRPr sz="4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smtClean="0">
                <a:solidFill>
                  <a:schemeClr val="bg1"/>
                </a:solidFill>
              </a:rPr>
              <a:t>”LOREM IPSUM DOLOR SIT AMET, CONSECTET ADIPISCING ELIT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  <a:r>
              <a:rPr lang="sv-SE" dirty="0" smtClean="0">
                <a:solidFill>
                  <a:schemeClr val="bg1"/>
                </a:solidFill>
              </a:rPr>
              <a:t>”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00" y="620713"/>
            <a:ext cx="3988777" cy="5040312"/>
          </a:xfrm>
          <a:ln>
            <a:noFill/>
          </a:ln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6F3E-8B96-4DF8-8E03-527582031C14}" type="datetimeFigureOut">
              <a:rPr lang="en-US" smtClean="0"/>
              <a:pPr/>
              <a:t>8/13/2014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5D04-3E25-4EEF-961A-C4E63CFA059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6F3E-8B96-4DF8-8E03-527582031C14}" type="datetimeFigureOut">
              <a:rPr lang="en-US" smtClean="0"/>
              <a:pPr/>
              <a:t>8/13/2014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5D04-3E25-4EEF-961A-C4E63CFA059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6F3E-8B96-4DF8-8E03-527582031C14}" type="datetimeFigureOut">
              <a:rPr lang="en-US" smtClean="0"/>
              <a:pPr/>
              <a:t>8/13/2014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5D04-3E25-4EEF-961A-C4E63CFA059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6F3E-8B96-4DF8-8E03-527582031C14}" type="datetimeFigureOut">
              <a:rPr lang="en-US" smtClean="0"/>
              <a:pPr/>
              <a:t>8/13/2014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5D04-3E25-4EEF-961A-C4E63CFA059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6F3E-8B96-4DF8-8E03-527582031C14}" type="datetimeFigureOut">
              <a:rPr lang="en-US" smtClean="0"/>
              <a:pPr/>
              <a:t>8/13/2014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5D04-3E25-4EEF-961A-C4E63CFA059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6F3E-8B96-4DF8-8E03-527582031C14}" type="datetimeFigureOut">
              <a:rPr lang="en-US" smtClean="0"/>
              <a:pPr/>
              <a:t>8/13/2014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5D04-3E25-4EEF-961A-C4E63CFA059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6F3E-8B96-4DF8-8E03-527582031C14}" type="datetimeFigureOut">
              <a:rPr lang="en-US" smtClean="0"/>
              <a:pPr/>
              <a:t>8/13/2014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5D04-3E25-4EEF-961A-C4E63CFA059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6F3E-8B96-4DF8-8E03-527582031C14}" type="datetimeFigureOut">
              <a:rPr lang="en-US" smtClean="0"/>
              <a:pPr/>
              <a:t>8/13/2014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5D04-3E25-4EEF-961A-C4E63CFA059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26F3E-8B96-4DF8-8E03-527582031C14}" type="datetimeFigureOut">
              <a:rPr lang="en-US" smtClean="0"/>
              <a:pPr/>
              <a:t>8/13/2014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B5D04-3E25-4EEF-961A-C4E63CFA059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png"/><Relationship Id="rId9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eopleandplanet_NEWEST.pd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846211" cy="6858000"/>
          </a:xfrm>
          <a:prstGeom prst="rect">
            <a:avLst/>
          </a:prstGeom>
        </p:spPr>
      </p:pic>
      <p:pic>
        <p:nvPicPr>
          <p:cNvPr id="7" name="Picture 19" descr="IKEA logo w frame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5756670"/>
            <a:ext cx="1619672" cy="110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332656"/>
            <a:ext cx="4811486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600" b="1" spc="-150" dirty="0">
                <a:solidFill>
                  <a:schemeClr val="bg1"/>
                </a:solidFill>
                <a:latin typeface="Verdana IKEA"/>
                <a:cs typeface="Verdana IKEA"/>
              </a:rPr>
              <a:t>PEOPLE &amp; </a:t>
            </a:r>
          </a:p>
          <a:p>
            <a:pPr>
              <a:lnSpc>
                <a:spcPts val="3600"/>
              </a:lnSpc>
            </a:pPr>
            <a:r>
              <a:rPr lang="en-US" sz="3600" b="1" spc="-150" dirty="0">
                <a:solidFill>
                  <a:schemeClr val="bg1"/>
                </a:solidFill>
                <a:latin typeface="Verdana IKEA"/>
                <a:cs typeface="Verdana IKEA"/>
              </a:rPr>
              <a:t>PLANET </a:t>
            </a:r>
          </a:p>
          <a:p>
            <a:pPr>
              <a:lnSpc>
                <a:spcPts val="3600"/>
              </a:lnSpc>
            </a:pPr>
            <a:r>
              <a:rPr lang="en-US" sz="3600" b="1" spc="-150" dirty="0">
                <a:solidFill>
                  <a:schemeClr val="bg1"/>
                </a:solidFill>
                <a:latin typeface="Verdana IKEA"/>
                <a:cs typeface="Verdana IKEA"/>
              </a:rPr>
              <a:t>POSITIVE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6800" y="990600"/>
            <a:ext cx="413029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v-SE" sz="2400" b="1" dirty="0" smtClean="0"/>
              <a:t>IKEA Sustainability Strategy</a:t>
            </a:r>
          </a:p>
          <a:p>
            <a:pPr>
              <a:lnSpc>
                <a:spcPct val="150000"/>
              </a:lnSpc>
            </a:pPr>
            <a:r>
              <a:rPr lang="sv-SE" sz="2000" dirty="0" smtClean="0"/>
              <a:t>19th August 2014</a:t>
            </a:r>
          </a:p>
          <a:p>
            <a:pPr>
              <a:lnSpc>
                <a:spcPct val="150000"/>
              </a:lnSpc>
            </a:pPr>
            <a:r>
              <a:rPr lang="sv-SE" sz="2000" dirty="0" smtClean="0"/>
              <a:t>Shanghai</a:t>
            </a:r>
          </a:p>
          <a:p>
            <a:endParaRPr lang="sv-SE" sz="2000" dirty="0" smtClean="0"/>
          </a:p>
          <a:p>
            <a:endParaRPr lang="sv-SE" sz="2000" dirty="0" smtClean="0"/>
          </a:p>
          <a:p>
            <a:endParaRPr lang="sv-SE" sz="2000" dirty="0" smtClean="0"/>
          </a:p>
          <a:p>
            <a:endParaRPr lang="sv-SE" sz="2000" dirty="0" smtClean="0"/>
          </a:p>
          <a:p>
            <a:endParaRPr lang="sv-SE" sz="2000" dirty="0" smtClean="0"/>
          </a:p>
          <a:p>
            <a:pPr>
              <a:lnSpc>
                <a:spcPct val="150000"/>
              </a:lnSpc>
            </a:pPr>
            <a:r>
              <a:rPr lang="sv-SE" sz="2000" b="1" dirty="0" smtClean="0"/>
              <a:t>Helen Fu</a:t>
            </a:r>
            <a:r>
              <a:rPr lang="sv-SE" sz="2000" dirty="0" smtClean="0"/>
              <a:t/>
            </a:r>
            <a:br>
              <a:rPr lang="sv-SE" sz="2000" dirty="0" smtClean="0"/>
            </a:br>
            <a:r>
              <a:rPr lang="sv-SE" sz="2000" dirty="0" smtClean="0"/>
              <a:t>Deputy Sustainability Manager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PE339901_lowres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204864" y="-387424"/>
            <a:ext cx="8619037" cy="724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008240" y="1484784"/>
            <a:ext cx="3983360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lnSpc>
                <a:spcPct val="150000"/>
              </a:lnSpc>
              <a:defRPr/>
            </a:pPr>
            <a:r>
              <a:rPr lang="sv-SE" dirty="0" smtClean="0"/>
              <a:t>  Our goal is to quadruple sales of products that help customers to save and generate energy, and reduce water use and waste at home</a:t>
            </a:r>
          </a:p>
          <a:p>
            <a:pPr marL="176213" indent="-176213">
              <a:defRPr/>
            </a:pPr>
            <a:endParaRPr lang="sv-SE" dirty="0" smtClean="0"/>
          </a:p>
        </p:txBody>
      </p:sp>
      <p:pic>
        <p:nvPicPr>
          <p:cNvPr id="6" name="Picture 19" descr="IKEA logo w frame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5756670"/>
            <a:ext cx="1619672" cy="110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11586" y="1799231"/>
            <a:ext cx="4811486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600" b="1" spc="-150" dirty="0">
                <a:latin typeface="Verdana IKEA"/>
                <a:cs typeface="Verdana IKEA"/>
              </a:rPr>
              <a:t>RESOURCE </a:t>
            </a:r>
            <a:br>
              <a:rPr lang="en-US" sz="3600" b="1" spc="-150" dirty="0">
                <a:latin typeface="Verdana IKEA"/>
                <a:cs typeface="Verdana IKEA"/>
              </a:rPr>
            </a:br>
            <a:r>
              <a:rPr lang="en-US" sz="3600" b="1" spc="-150" dirty="0">
                <a:latin typeface="Verdana IKEA"/>
                <a:cs typeface="Verdana IKEA"/>
              </a:rPr>
              <a:t>AND ENERGY INDEPENDENCE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11586" y="762000"/>
            <a:ext cx="3279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-150" dirty="0">
                <a:latin typeface="Verdana IKEA"/>
                <a:cs typeface="Verdana IKEA"/>
              </a:rPr>
              <a:t>Together with </a:t>
            </a:r>
            <a:br>
              <a:rPr lang="en-US" b="1" spc="-150" dirty="0">
                <a:latin typeface="Verdana IKEA"/>
                <a:cs typeface="Verdana IKEA"/>
              </a:rPr>
            </a:br>
            <a:r>
              <a:rPr lang="en-US" b="1" spc="-150" dirty="0">
                <a:latin typeface="Verdana IKEA"/>
                <a:cs typeface="Verdana IKEA"/>
              </a:rPr>
              <a:t>our operations and supplying world</a:t>
            </a:r>
          </a:p>
        </p:txBody>
      </p:sp>
      <p:pic>
        <p:nvPicPr>
          <p:cNvPr id="2" name="Picture 1" descr="ENERGY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848301" cy="6858000"/>
          </a:xfrm>
          <a:prstGeom prst="rect">
            <a:avLst/>
          </a:prstGeom>
        </p:spPr>
      </p:pic>
      <p:pic>
        <p:nvPicPr>
          <p:cNvPr id="6" name="Picture 19" descr="IKEA logo w frame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5756670"/>
            <a:ext cx="1619672" cy="110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5D04-3E25-4EEF-961A-C4E63CFA0592}" type="slidenum">
              <a:rPr lang="en-GB" smtClean="0"/>
              <a:pPr/>
              <a:t>11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awood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9200" y="1128377"/>
            <a:ext cx="3390899" cy="2272300"/>
          </a:xfrm>
          <a:prstGeom prst="rect">
            <a:avLst/>
          </a:prstGeom>
        </p:spPr>
      </p:pic>
      <p:pic>
        <p:nvPicPr>
          <p:cNvPr id="6" name="Picture 5" descr="palm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5934" y="3726213"/>
            <a:ext cx="4398066" cy="2722729"/>
          </a:xfrm>
          <a:prstGeom prst="rect">
            <a:avLst/>
          </a:prstGeom>
        </p:spPr>
      </p:pic>
      <p:pic>
        <p:nvPicPr>
          <p:cNvPr id="4" name="Picture 3" descr="cotton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6299" y="1199448"/>
            <a:ext cx="2945316" cy="2501935"/>
          </a:xfrm>
          <a:prstGeom prst="rect">
            <a:avLst/>
          </a:prstGeom>
        </p:spPr>
      </p:pic>
      <p:pic>
        <p:nvPicPr>
          <p:cNvPr id="3" name="Picture 2" descr="factory.ps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1377" y="3741154"/>
            <a:ext cx="2193517" cy="2313759"/>
          </a:xfrm>
          <a:prstGeom prst="rect">
            <a:avLst/>
          </a:prstGeom>
        </p:spPr>
      </p:pic>
      <p:pic>
        <p:nvPicPr>
          <p:cNvPr id="2" name="Picture 1" descr="cow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" y="3725979"/>
            <a:ext cx="2717800" cy="2837263"/>
          </a:xfrm>
          <a:prstGeom prst="rect">
            <a:avLst/>
          </a:prstGeom>
        </p:spPr>
      </p:pic>
      <p:sp>
        <p:nvSpPr>
          <p:cNvPr id="45060" name="TextBox 7"/>
          <p:cNvSpPr txBox="1">
            <a:spLocks noChangeArrowheads="1"/>
          </p:cNvSpPr>
          <p:nvPr/>
        </p:nvSpPr>
        <p:spPr bwMode="auto">
          <a:xfrm>
            <a:off x="468316" y="5965359"/>
            <a:ext cx="1750164" cy="36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2" tIns="45696" rIns="91392" bIns="45696">
            <a:spAutoFit/>
          </a:bodyPr>
          <a:lstStyle/>
          <a:p>
            <a:r>
              <a:rPr lang="en-US" spc="-150" dirty="0">
                <a:latin typeface="Verdana IKEA"/>
                <a:cs typeface="Verdana IKEA"/>
              </a:rPr>
              <a:t>1.5 million cows</a:t>
            </a:r>
          </a:p>
        </p:txBody>
      </p:sp>
      <p:sp>
        <p:nvSpPr>
          <p:cNvPr id="45062" name="TextBox 9"/>
          <p:cNvSpPr txBox="1">
            <a:spLocks noChangeArrowheads="1"/>
          </p:cNvSpPr>
          <p:nvPr/>
        </p:nvSpPr>
        <p:spPr bwMode="auto">
          <a:xfrm>
            <a:off x="468316" y="3192400"/>
            <a:ext cx="1891204" cy="323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2" tIns="45696" rIns="91392" bIns="0">
            <a:spAutoFit/>
          </a:bodyPr>
          <a:lstStyle/>
          <a:p>
            <a:r>
              <a:rPr lang="en-US" spc="-150" dirty="0">
                <a:latin typeface="Verdana IKEA"/>
                <a:cs typeface="Verdana IKEA"/>
              </a:rPr>
              <a:t>140 million ducks</a:t>
            </a:r>
          </a:p>
        </p:txBody>
      </p:sp>
      <p:sp>
        <p:nvSpPr>
          <p:cNvPr id="45063" name="TextBox 11"/>
          <p:cNvSpPr txBox="1">
            <a:spLocks noChangeArrowheads="1"/>
          </p:cNvSpPr>
          <p:nvPr/>
        </p:nvSpPr>
        <p:spPr bwMode="auto">
          <a:xfrm>
            <a:off x="3051561" y="3192400"/>
            <a:ext cx="2074622" cy="60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2" tIns="45696" rIns="91392" bIns="0">
            <a:spAutoFit/>
          </a:bodyPr>
          <a:lstStyle/>
          <a:p>
            <a:r>
              <a:rPr lang="en-US" spc="-150" dirty="0">
                <a:latin typeface="Verdana IKEA"/>
                <a:cs typeface="Verdana IKEA"/>
              </a:rPr>
              <a:t>14 million m</a:t>
            </a:r>
            <a:r>
              <a:rPr lang="en-US" spc="-150" baseline="30000" dirty="0">
                <a:latin typeface="Verdana IKEA"/>
                <a:cs typeface="Verdana IKEA"/>
              </a:rPr>
              <a:t>3</a:t>
            </a:r>
            <a:r>
              <a:rPr lang="en-US" spc="-150" dirty="0">
                <a:latin typeface="Verdana IKEA"/>
                <a:cs typeface="Verdana IKEA"/>
              </a:rPr>
              <a:t> wood</a:t>
            </a:r>
          </a:p>
          <a:p>
            <a:r>
              <a:rPr lang="en-US" spc="-150" dirty="0">
                <a:latin typeface="Verdana IKEA"/>
                <a:cs typeface="Verdana IKEA"/>
              </a:rPr>
              <a:t>2 billion m</a:t>
            </a:r>
            <a:r>
              <a:rPr lang="en-US" spc="-150" baseline="30000" dirty="0">
                <a:latin typeface="Verdana IKEA"/>
                <a:cs typeface="Verdana IKEA"/>
              </a:rPr>
              <a:t>3</a:t>
            </a:r>
            <a:r>
              <a:rPr lang="en-US" spc="-150" dirty="0">
                <a:latin typeface="Verdana IKEA"/>
                <a:cs typeface="Verdana IKEA"/>
              </a:rPr>
              <a:t> water</a:t>
            </a:r>
          </a:p>
        </p:txBody>
      </p:sp>
      <p:sp>
        <p:nvSpPr>
          <p:cNvPr id="45065" name="TextBox 13"/>
          <p:cNvSpPr txBox="1">
            <a:spLocks noChangeArrowheads="1"/>
          </p:cNvSpPr>
          <p:nvPr/>
        </p:nvSpPr>
        <p:spPr bwMode="auto">
          <a:xfrm>
            <a:off x="6297614" y="3192400"/>
            <a:ext cx="2210765" cy="36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2" tIns="45696" rIns="91392" bIns="45696">
            <a:spAutoFit/>
          </a:bodyPr>
          <a:lstStyle/>
          <a:p>
            <a:r>
              <a:rPr lang="en-US" dirty="0" smtClean="0">
                <a:latin typeface="Verdana IKEA"/>
                <a:cs typeface="Verdana IKEA"/>
              </a:rPr>
              <a:t>150,000 tons </a:t>
            </a:r>
            <a:r>
              <a:rPr lang="en-US" dirty="0">
                <a:latin typeface="Verdana IKEA"/>
                <a:cs typeface="Verdana IKEA"/>
              </a:rPr>
              <a:t>cotton</a:t>
            </a:r>
          </a:p>
        </p:txBody>
      </p:sp>
      <p:sp>
        <p:nvSpPr>
          <p:cNvPr id="45068" name="TextBox 11"/>
          <p:cNvSpPr txBox="1">
            <a:spLocks noChangeArrowheads="1"/>
          </p:cNvSpPr>
          <p:nvPr/>
        </p:nvSpPr>
        <p:spPr bwMode="auto">
          <a:xfrm>
            <a:off x="3051561" y="5965359"/>
            <a:ext cx="2571378" cy="36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2" tIns="45696" rIns="91392" bIns="45696">
            <a:spAutoFit/>
          </a:bodyPr>
          <a:lstStyle/>
          <a:p>
            <a:r>
              <a:rPr lang="en-US" spc="-150" dirty="0">
                <a:latin typeface="Verdana IKEA"/>
                <a:cs typeface="Verdana IKEA"/>
              </a:rPr>
              <a:t>32 million ton of CO</a:t>
            </a:r>
            <a:r>
              <a:rPr lang="en-US" spc="-150" baseline="-25000" dirty="0">
                <a:latin typeface="Verdana IKEA"/>
                <a:cs typeface="Verdana IKEA"/>
              </a:rPr>
              <a:t>2</a:t>
            </a:r>
            <a:r>
              <a:rPr lang="en-US" spc="-150" dirty="0">
                <a:latin typeface="Verdana IKEA"/>
                <a:cs typeface="Verdana IKEA"/>
              </a:rPr>
              <a:t> eq.</a:t>
            </a: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0" y="417289"/>
            <a:ext cx="9144000" cy="642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92" tIns="45696" rIns="91392" bIns="0">
            <a:spAutoFit/>
          </a:bodyPr>
          <a:lstStyle/>
          <a:p>
            <a:pPr algn="ctr" defTabSz="913916" fontAlgn="base">
              <a:lnSpc>
                <a:spcPts val="4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500" b="1" cap="all" spc="-150" dirty="0" smtClean="0">
                <a:latin typeface="Verdana IKEA"/>
                <a:cs typeface="Verdana IKEA"/>
              </a:rPr>
              <a:t>IKEA and the planet</a:t>
            </a:r>
            <a:endParaRPr lang="en-GB" sz="4500" b="1" cap="all" spc="-150" dirty="0" smtClean="0">
              <a:latin typeface="Verdana IKEA"/>
              <a:cs typeface="Verdana IKEA"/>
            </a:endParaRPr>
          </a:p>
        </p:txBody>
      </p:sp>
      <p:sp>
        <p:nvSpPr>
          <p:cNvPr id="45067" name="TextBox 15"/>
          <p:cNvSpPr txBox="1">
            <a:spLocks noChangeArrowheads="1"/>
          </p:cNvSpPr>
          <p:nvPr/>
        </p:nvSpPr>
        <p:spPr bwMode="auto">
          <a:xfrm>
            <a:off x="5867400" y="5955317"/>
            <a:ext cx="2094497" cy="36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2" tIns="45696" rIns="91392" bIns="45696">
            <a:spAutoFit/>
          </a:bodyPr>
          <a:lstStyle/>
          <a:p>
            <a:r>
              <a:rPr lang="en-US" spc="-150" dirty="0">
                <a:latin typeface="Verdana IKEA"/>
                <a:cs typeface="Verdana IKEA"/>
              </a:rPr>
              <a:t>60,000 ton palm oil</a:t>
            </a:r>
          </a:p>
        </p:txBody>
      </p:sp>
      <p:pic>
        <p:nvPicPr>
          <p:cNvPr id="8" name="Picture 7" descr="duck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0520" y="1085502"/>
            <a:ext cx="1588680" cy="2178355"/>
          </a:xfrm>
          <a:prstGeom prst="rect">
            <a:avLst/>
          </a:prstGeom>
        </p:spPr>
      </p:pic>
      <p:pic>
        <p:nvPicPr>
          <p:cNvPr id="17" name="Picture 19" descr="IKEA logo w frame.t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24328" y="5756670"/>
            <a:ext cx="1619672" cy="110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5D04-3E25-4EEF-961A-C4E63CFA0592}" type="slidenum">
              <a:rPr lang="en-GB" smtClean="0"/>
              <a:pPr/>
              <a:t>12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22290" y="0"/>
            <a:ext cx="52217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28600" y="1219200"/>
            <a:ext cx="3810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2" tIns="45696" rIns="91392" bIns="45696"/>
          <a:lstStyle/>
          <a:p>
            <a:pPr marL="176213" indent="-176213"/>
            <a:endParaRPr lang="en-US" dirty="0" smtClean="0">
              <a:latin typeface="Verdana" pitchFamily="34" charset="0"/>
            </a:endParaRPr>
          </a:p>
          <a:p>
            <a:pPr marL="176213" indent="-176213"/>
            <a:r>
              <a:rPr lang="en-US" dirty="0" smtClean="0">
                <a:latin typeface="Verdana" pitchFamily="34" charset="0"/>
              </a:rPr>
              <a:t>By FY17, 50% of all of the </a:t>
            </a:r>
          </a:p>
          <a:p>
            <a:pPr marL="176213" indent="-176213"/>
            <a:r>
              <a:rPr lang="en-US" dirty="0" smtClean="0">
                <a:latin typeface="Verdana" pitchFamily="34" charset="0"/>
              </a:rPr>
              <a:t>wood we used will be come </a:t>
            </a:r>
          </a:p>
          <a:p>
            <a:pPr marL="176213" indent="-176213"/>
            <a:r>
              <a:rPr lang="en-US" dirty="0" smtClean="0">
                <a:latin typeface="Verdana" pitchFamily="34" charset="0"/>
              </a:rPr>
              <a:t>from more sustainable </a:t>
            </a:r>
          </a:p>
          <a:p>
            <a:pPr marL="176213" indent="-176213"/>
            <a:r>
              <a:rPr lang="en-GB" dirty="0" smtClean="0">
                <a:latin typeface="Verdana" pitchFamily="34" charset="0"/>
              </a:rPr>
              <a:t>sources.</a:t>
            </a:r>
          </a:p>
          <a:p>
            <a:pPr marL="176213" indent="-176213"/>
            <a:endParaRPr lang="en-GB" dirty="0" smtClean="0">
              <a:latin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2590800"/>
            <a:ext cx="3810000" cy="175432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176213" indent="-176213">
              <a:buFont typeface="Arial" pitchFamily="34" charset="0"/>
              <a:buChar char="•"/>
            </a:pPr>
            <a:endParaRPr lang="en-US" dirty="0" smtClean="0">
              <a:latin typeface="Verdana" pitchFamily="34" charset="0"/>
            </a:endParaRPr>
          </a:p>
          <a:p>
            <a:pPr marL="176213" indent="-176213"/>
            <a:r>
              <a:rPr lang="en-US" dirty="0" smtClean="0">
                <a:latin typeface="Verdana" pitchFamily="34" charset="0"/>
              </a:rPr>
              <a:t>In FY13 one third of all of</a:t>
            </a:r>
          </a:p>
          <a:p>
            <a:pPr marL="176213" indent="-176213"/>
            <a:r>
              <a:rPr lang="en-US" dirty="0" smtClean="0">
                <a:latin typeface="Verdana" pitchFamily="34" charset="0"/>
              </a:rPr>
              <a:t>the wood we used came </a:t>
            </a:r>
          </a:p>
          <a:p>
            <a:pPr marL="176213" indent="-176213"/>
            <a:r>
              <a:rPr lang="en-US" dirty="0" smtClean="0">
                <a:latin typeface="Verdana" pitchFamily="34" charset="0"/>
              </a:rPr>
              <a:t>from more sustainable </a:t>
            </a:r>
          </a:p>
          <a:p>
            <a:pPr marL="176213" indent="-176213"/>
            <a:r>
              <a:rPr lang="en-GB" dirty="0" smtClean="0">
                <a:latin typeface="Verdana" pitchFamily="34" charset="0"/>
              </a:rPr>
              <a:t>sources. </a:t>
            </a:r>
          </a:p>
          <a:p>
            <a:pPr marL="176213" indent="-176213"/>
            <a:endParaRPr lang="en-GB" dirty="0" smtClean="0">
              <a:latin typeface="Verdana" pitchFamily="34" charset="0"/>
            </a:endParaRP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CED59370-9462-439B-8F02-28B1E4350B4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3048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Resource independency</a:t>
            </a:r>
            <a:endParaRPr lang="en-GB" sz="20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5054025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MULA </a:t>
            </a:r>
          </a:p>
          <a:p>
            <a:r>
              <a:rPr lang="en-US" sz="1400" dirty="0" smtClean="0"/>
              <a:t>Toy abacus</a:t>
            </a:r>
            <a:endParaRPr lang="en-GB" sz="1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514600" y="4977825"/>
            <a:ext cx="2133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POÄNG</a:t>
            </a:r>
          </a:p>
          <a:p>
            <a:r>
              <a:rPr lang="en-GB" sz="1200" dirty="0" smtClean="0"/>
              <a:t>Rocking-chair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76800" y="4977825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BLANDA </a:t>
            </a:r>
            <a:r>
              <a:rPr lang="en-US" sz="1200" dirty="0" smtClean="0"/>
              <a:t>serving</a:t>
            </a:r>
            <a:r>
              <a:rPr lang="en-US" dirty="0" smtClean="0"/>
              <a:t> </a:t>
            </a:r>
            <a:r>
              <a:rPr lang="en-US" sz="1200" dirty="0" smtClean="0"/>
              <a:t>bowl </a:t>
            </a:r>
            <a:endParaRPr lang="en-GB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7162800" y="4977825"/>
            <a:ext cx="1828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IKEA PS 2012 </a:t>
            </a:r>
            <a:r>
              <a:rPr lang="en-US" sz="1200" dirty="0" smtClean="0"/>
              <a:t>dining table</a:t>
            </a:r>
            <a:endParaRPr lang="en-GB" sz="1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57200" y="1472625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+mj-lt"/>
                <a:ea typeface="+mj-ea"/>
                <a:cs typeface="+mj-cs"/>
              </a:rPr>
              <a:t>Solid Wood Products</a:t>
            </a:r>
          </a:p>
          <a:p>
            <a:pPr algn="ctr"/>
            <a:r>
              <a:rPr lang="en-US" sz="1600" i="1" dirty="0" smtClean="0">
                <a:latin typeface="+mj-lt"/>
                <a:ea typeface="+mj-ea"/>
                <a:cs typeface="+mj-cs"/>
              </a:rPr>
              <a:t>(100% FSC products)</a:t>
            </a:r>
            <a:endParaRPr lang="en-GB" sz="1600" i="1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1472625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+mj-lt"/>
                <a:ea typeface="+mj-ea"/>
                <a:cs typeface="+mj-cs"/>
              </a:rPr>
              <a:t>Bamboo Products</a:t>
            </a:r>
          </a:p>
          <a:p>
            <a:pPr algn="ctr"/>
            <a:r>
              <a:rPr lang="en-US" sz="1600" i="1" dirty="0" smtClean="0">
                <a:latin typeface="+mj-lt"/>
                <a:ea typeface="+mj-ea"/>
                <a:cs typeface="+mj-cs"/>
              </a:rPr>
              <a:t>(100% FSC products)</a:t>
            </a:r>
            <a:endParaRPr lang="en-GB" sz="1600" i="1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10" name="Right Brace 9"/>
          <p:cNvSpPr/>
          <p:nvPr/>
        </p:nvSpPr>
        <p:spPr>
          <a:xfrm rot="16200000">
            <a:off x="1905000" y="1396425"/>
            <a:ext cx="609600" cy="2438400"/>
          </a:xfrm>
          <a:prstGeom prst="rightBrace">
            <a:avLst>
              <a:gd name="adj1" fmla="val 8333"/>
              <a:gd name="adj2" fmla="val 50758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Brace 10"/>
          <p:cNvSpPr/>
          <p:nvPr/>
        </p:nvSpPr>
        <p:spPr>
          <a:xfrm rot="16200000">
            <a:off x="6248400" y="1320225"/>
            <a:ext cx="609600" cy="2590800"/>
          </a:xfrm>
          <a:prstGeom prst="rightBrace">
            <a:avLst>
              <a:gd name="adj1" fmla="val 8333"/>
              <a:gd name="adj2" fmla="val 49688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zoomImg" descr="http://iwww.pia-facts.ikea.com/PiaImages/372/0137227_PE297157_S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149025"/>
            <a:ext cx="1687830" cy="1600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3" name="zoomImg" descr="http://iwww.pia-facts.ikea.com/PiaImages/386/0138625_PE298367_S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149025"/>
            <a:ext cx="1745668" cy="1600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4" name="Content Placeholder 23" descr="mula-abacus__21167_PE106157_S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149025"/>
            <a:ext cx="1584119" cy="1600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3149025"/>
            <a:ext cx="1600200" cy="1600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none" w="med" len="med"/>
          </a:ln>
          <a:effectLst/>
        </p:spPr>
      </p:pic>
      <p:pic>
        <p:nvPicPr>
          <p:cNvPr id="16" name="Picture 19" descr="IKEA logo w frame.t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328" y="5756670"/>
            <a:ext cx="1619672" cy="110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304800" y="3810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j-lt"/>
                <a:ea typeface="+mj-ea"/>
                <a:cs typeface="+mj-cs"/>
              </a:rPr>
              <a:t>Our products</a:t>
            </a:r>
            <a:endParaRPr lang="en-GB" sz="2800" b="1" dirty="0" smtClean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ISSEHBG-NT0005.ikea.com\Common\Sustainability\Images-Photos\Cotton\PE27071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24544" y="0"/>
            <a:ext cx="10477164" cy="6984776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10480" y="2971800"/>
            <a:ext cx="385192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 the August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15, 100% of IKEA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cotton </a:t>
            </a:r>
            <a:r>
              <a:rPr lang="en-US" sz="2400" dirty="0" smtClean="0">
                <a:solidFill>
                  <a:schemeClr val="bg1"/>
                </a:solidFill>
              </a:rPr>
              <a:t>use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will be from more sustainable sources.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19" descr="IKEA logo w frame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5756670"/>
            <a:ext cx="1619672" cy="110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52400" y="381000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Resource independency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099248" y="1295400"/>
            <a:ext cx="496855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Up to July 2014, 88% of IKEA total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cotton used came from sustainable sources.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19" descr="IKEA logo w frame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756670"/>
            <a:ext cx="1619672" cy="110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 descr="\\Tsocnsh-nt0001\todai$\Document\My Pictures\PE267132_low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962400" cy="6858000"/>
          </a:xfrm>
          <a:prstGeom prst="rect">
            <a:avLst/>
          </a:prstGeom>
          <a:noFill/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114800" y="2895600"/>
            <a:ext cx="496855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100% of IKEA Greater China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cotton used came from sustainable sources.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\\Tsocnsh-nt0001\todai$\Document\My Pictures\PE311625_lowres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4191000" cy="6858000"/>
          </a:xfrm>
          <a:prstGeom prst="rect">
            <a:avLst/>
          </a:prstGeom>
          <a:noFill/>
        </p:spPr>
      </p:pic>
      <p:pic>
        <p:nvPicPr>
          <p:cNvPr id="5" name="Picture 19" descr="IKEA logo w frame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5756670"/>
            <a:ext cx="1619672" cy="110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343400" y="1400200"/>
            <a:ext cx="46482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By working with global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3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rd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party audit firm and involving all supply chain stake holders, IKEA </a:t>
            </a:r>
            <a:r>
              <a:rPr lang="en-US" sz="2400" dirty="0" smtClean="0"/>
              <a:t>secures the cotton traceability from lint cotton to finished products.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Tsocnsh-nt0001\todai$\Document\My Pictures\BC textiles prod\Brunkrissla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22937"/>
            <a:ext cx="1752600" cy="175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33400" y="5004137"/>
            <a:ext cx="2286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BRUNKRISSLA</a:t>
            </a:r>
          </a:p>
          <a:p>
            <a:r>
              <a:rPr lang="en-US" sz="1400" dirty="0" smtClean="0"/>
              <a:t>Bed linen </a:t>
            </a:r>
          </a:p>
          <a:p>
            <a:r>
              <a:rPr lang="en-US" sz="1400" dirty="0" smtClean="0"/>
              <a:t>100% Better Cotton</a:t>
            </a:r>
            <a:endParaRPr lang="en-GB" sz="1400" dirty="0" smtClean="0"/>
          </a:p>
        </p:txBody>
      </p:sp>
      <p:pic>
        <p:nvPicPr>
          <p:cNvPr id="6" name="Picture 3" descr="\\Tsocnsh-nt0001\todai$\Document\My Pictures\BC textiles prod\Al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175337"/>
            <a:ext cx="1600200" cy="15819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514600" y="4927937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ALINA</a:t>
            </a:r>
          </a:p>
          <a:p>
            <a:r>
              <a:rPr lang="en-US" sz="1400" dirty="0" smtClean="0"/>
              <a:t>Bedspread</a:t>
            </a:r>
          </a:p>
          <a:p>
            <a:r>
              <a:rPr lang="en-US" sz="1400" dirty="0" smtClean="0"/>
              <a:t>100%Better Cotton, shell fabric</a:t>
            </a:r>
            <a:endParaRPr lang="en-GB" sz="140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3251537"/>
            <a:ext cx="1828800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876800" y="4927937"/>
            <a:ext cx="1447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KIVIK</a:t>
            </a:r>
          </a:p>
          <a:p>
            <a:r>
              <a:rPr lang="en-US" sz="1200" dirty="0" smtClean="0"/>
              <a:t>Sofa cover and frame</a:t>
            </a:r>
            <a:endParaRPr lang="en-GB" sz="1200" dirty="0" smtClean="0"/>
          </a:p>
        </p:txBody>
      </p:sp>
      <p:pic>
        <p:nvPicPr>
          <p:cNvPr id="10" name="Picture 5" descr="\\Tsocnsh-nt0001\todai$\Document\My Pictures\BC textiles prod\Ektorp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3022937"/>
            <a:ext cx="2133600" cy="167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6" descr="\\Tsocnsh-nt0001\todai$\Document\My Pictures\BC textiles prod\Kivi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3099137"/>
            <a:ext cx="1828800" cy="15902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7162800" y="4927937"/>
            <a:ext cx="144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EKTORP</a:t>
            </a:r>
          </a:p>
          <a:p>
            <a:r>
              <a:rPr lang="en-US" sz="1200" dirty="0" smtClean="0"/>
              <a:t>Sofa cover and frame</a:t>
            </a:r>
            <a:endParaRPr lang="en-GB" sz="1200" dirty="0" smtClean="0"/>
          </a:p>
          <a:p>
            <a:pPr algn="ctr"/>
            <a:endParaRPr lang="en-GB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685800" y="1422737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+mj-lt"/>
                <a:ea typeface="+mj-ea"/>
                <a:cs typeface="+mj-cs"/>
              </a:rPr>
              <a:t>Textiles Products</a:t>
            </a:r>
          </a:p>
          <a:p>
            <a:pPr algn="ctr"/>
            <a:r>
              <a:rPr lang="en-US" sz="1600" i="1" dirty="0" smtClean="0">
                <a:latin typeface="+mj-lt"/>
                <a:ea typeface="+mj-ea"/>
                <a:cs typeface="+mj-cs"/>
              </a:rPr>
              <a:t>(100%Better Cotton)</a:t>
            </a:r>
            <a:endParaRPr lang="en-GB" sz="1600" i="1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1346537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+mj-lt"/>
                <a:ea typeface="+mj-ea"/>
                <a:cs typeface="+mj-cs"/>
              </a:rPr>
              <a:t>Sofa Products</a:t>
            </a:r>
          </a:p>
          <a:p>
            <a:pPr algn="ctr"/>
            <a:r>
              <a:rPr lang="en-US" sz="1600" i="1" dirty="0" smtClean="0">
                <a:latin typeface="+mj-lt"/>
                <a:ea typeface="+mj-ea"/>
                <a:cs typeface="+mj-cs"/>
              </a:rPr>
              <a:t>(FSC Woods+100%Better Cotton)</a:t>
            </a:r>
            <a:endParaRPr lang="en-GB" sz="1600" i="1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15" name="Right Brace 14"/>
          <p:cNvSpPr/>
          <p:nvPr/>
        </p:nvSpPr>
        <p:spPr>
          <a:xfrm rot="16200000">
            <a:off x="1905000" y="1346537"/>
            <a:ext cx="609600" cy="2438400"/>
          </a:xfrm>
          <a:prstGeom prst="rightBrace">
            <a:avLst>
              <a:gd name="adj1" fmla="val 8333"/>
              <a:gd name="adj2" fmla="val 50758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ight Brace 15"/>
          <p:cNvSpPr/>
          <p:nvPr/>
        </p:nvSpPr>
        <p:spPr>
          <a:xfrm rot="16200000">
            <a:off x="6248400" y="1270337"/>
            <a:ext cx="609600" cy="2590800"/>
          </a:xfrm>
          <a:prstGeom prst="rightBrace">
            <a:avLst>
              <a:gd name="adj1" fmla="val 8333"/>
              <a:gd name="adj2" fmla="val 49688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0" name="Picture 19" descr="IKEA logo w frame.t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328" y="5756670"/>
            <a:ext cx="1619672" cy="110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304800" y="2286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j-lt"/>
                <a:ea typeface="+mj-ea"/>
                <a:cs typeface="+mj-cs"/>
              </a:rPr>
              <a:t>Our products</a:t>
            </a:r>
            <a:endParaRPr lang="en-GB" sz="2800" b="1" dirty="0" smtClean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ISSEHBG-NT0005.ikea.com\Common\Sustainability\Images-Photos\PV, Canada\20101006-IKEA-SOLAR001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219200"/>
            <a:ext cx="3623245" cy="2750606"/>
          </a:xfrm>
          <a:prstGeom prst="rect">
            <a:avLst/>
          </a:prstGeom>
          <a:noFill/>
        </p:spPr>
      </p:pic>
      <p:pic>
        <p:nvPicPr>
          <p:cNvPr id="5" name="Picture 3" descr="\\ISSEHBG-NT0005.ikea.com\Common\Sustainability\Images-Photos\Wind\Ireland, Knockaneden County Kerry\Knockaneden 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99992" y="3140968"/>
            <a:ext cx="4338085" cy="267085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95536" y="4365104"/>
            <a:ext cx="3786742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b="1" dirty="0" smtClean="0">
                <a:latin typeface="Verdana" pitchFamily="34" charset="0"/>
              </a:rPr>
              <a:t>550,000 solar panels </a:t>
            </a:r>
            <a:br>
              <a:rPr lang="en-GB" sz="1600" b="1" dirty="0" smtClean="0">
                <a:latin typeface="Verdana" pitchFamily="34" charset="0"/>
              </a:rPr>
            </a:br>
            <a:r>
              <a:rPr lang="en-GB" sz="1600" b="1" dirty="0" smtClean="0">
                <a:latin typeface="Verdana" pitchFamily="34" charset="0"/>
              </a:rPr>
              <a:t>installed worldwide</a:t>
            </a:r>
          </a:p>
          <a:p>
            <a:endParaRPr lang="en-US" sz="1600" dirty="0" smtClean="0"/>
          </a:p>
          <a:p>
            <a:r>
              <a:rPr lang="en-US" sz="1600" dirty="0" smtClean="0"/>
              <a:t>That’s enough to cover about</a:t>
            </a:r>
          </a:p>
          <a:p>
            <a:r>
              <a:rPr lang="en-US" sz="1600" dirty="0" smtClean="0"/>
              <a:t>130 football pitches and to provide</a:t>
            </a:r>
          </a:p>
          <a:p>
            <a:r>
              <a:rPr lang="en-US" sz="1600" dirty="0" smtClean="0"/>
              <a:t>the annual electricity needs of</a:t>
            </a:r>
          </a:p>
          <a:p>
            <a:r>
              <a:rPr lang="en-GB" sz="1600" dirty="0" smtClean="0"/>
              <a:t>20,300 homes.</a:t>
            </a:r>
            <a:r>
              <a:rPr lang="en-GB" sz="1600" dirty="0" smtClean="0">
                <a:latin typeface="Verdana" pitchFamily="34" charset="0"/>
              </a:rPr>
              <a:t> </a:t>
            </a:r>
            <a:endParaRPr lang="en-GB" sz="1600" dirty="0">
              <a:latin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1196752"/>
            <a:ext cx="4176464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In China we installed 31,000 m3 in 4 stores, generating 1.48 million kWh annually.</a:t>
            </a:r>
          </a:p>
          <a:p>
            <a:endParaRPr lang="en-US" sz="1600" dirty="0" smtClean="0"/>
          </a:p>
          <a:p>
            <a:r>
              <a:rPr lang="en-US" sz="1600" dirty="0" smtClean="0"/>
              <a:t>The next 3 years investments will contribute with a reduction of CO2 emissions of 6,000 tons/year.</a:t>
            </a:r>
            <a:endParaRPr lang="en-GB" sz="1600" dirty="0"/>
          </a:p>
        </p:txBody>
      </p:sp>
      <p:pic>
        <p:nvPicPr>
          <p:cNvPr id="8" name="Picture 19" descr="IKEA logo w frame.t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5756670"/>
            <a:ext cx="1619672" cy="110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28600" y="30480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Energy independency</a:t>
            </a:r>
            <a:endParaRPr lang="en-GB" sz="2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218739_lowr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67000"/>
            <a:ext cx="5257800" cy="4191000"/>
          </a:xfrm>
          <a:prstGeom prst="rect">
            <a:avLst/>
          </a:prstGeom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04800" y="304800"/>
            <a:ext cx="4654062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zh-CN" b="1" dirty="0" smtClean="0">
                <a:solidFill>
                  <a:srgbClr val="0085BF"/>
                </a:solidFill>
                <a:latin typeface="Verdana" pitchFamily="34" charset="0"/>
                <a:ea typeface="宋体" pitchFamily="2" charset="-122"/>
              </a:rPr>
              <a:t>Where we come from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600" dirty="0" smtClean="0">
                <a:latin typeface="Verdana" pitchFamily="34" charset="0"/>
              </a:rPr>
              <a:t>The IKEA Concept was born in southern Sweden, in the barren landscape of </a:t>
            </a:r>
            <a:r>
              <a:rPr lang="en-US" altLang="zh-CN" sz="1600" b="1" dirty="0" smtClean="0">
                <a:solidFill>
                  <a:srgbClr val="0085BF"/>
                </a:solidFill>
                <a:latin typeface="Verdana" pitchFamily="34" charset="0"/>
                <a:ea typeface="宋体" pitchFamily="2" charset="-122"/>
              </a:rPr>
              <a:t>Småland.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600" dirty="0" smtClean="0">
                <a:latin typeface="Verdana" pitchFamily="34" charset="0"/>
              </a:rPr>
              <a:t> </a:t>
            </a:r>
            <a:endParaRPr lang="en-US" sz="800" dirty="0" smtClean="0">
              <a:latin typeface="Verdana" pitchFamily="34" charset="0"/>
            </a:endParaRPr>
          </a:p>
          <a:p>
            <a:r>
              <a:rPr lang="en-US" sz="1600" dirty="0" smtClean="0">
                <a:cs typeface="Calibri" pitchFamily="34" charset="0"/>
              </a:rPr>
              <a:t>The stone wall is a symbol of IKEA, presenting simplicity &amp; hard work.</a:t>
            </a:r>
            <a:endParaRPr lang="en-GB" sz="1600" dirty="0">
              <a:cs typeface="Calibri" pitchFamily="34" charset="0"/>
            </a:endParaRPr>
          </a:p>
        </p:txBody>
      </p:sp>
      <p:pic>
        <p:nvPicPr>
          <p:cNvPr id="7" name="Picture 2" descr="T:\C-2) Personal\photo\PPT\PX000047_low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6718" y="533400"/>
            <a:ext cx="3013881" cy="40386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562600" y="4800600"/>
            <a:ext cx="30059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latin typeface="Verdana" pitchFamily="34" charset="0"/>
              </a:rPr>
              <a:t>Ingvar Kamprad</a:t>
            </a:r>
            <a:endParaRPr lang="en-GB" sz="2400" b="1" dirty="0"/>
          </a:p>
        </p:txBody>
      </p:sp>
      <p:pic>
        <p:nvPicPr>
          <p:cNvPr id="10" name="Picture 19" descr="IKEA logo w frame.t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5756670"/>
            <a:ext cx="1619672" cy="110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589085" y="1990725"/>
            <a:ext cx="830562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 smtClean="0">
                <a:latin typeface="Verdana" pitchFamily="34" charset="0"/>
              </a:rPr>
              <a:t>Resource and energy independence  </a:t>
            </a:r>
            <a:r>
              <a:rPr lang="sv-SE" sz="8000" b="1" dirty="0" smtClean="0">
                <a:latin typeface="Verdana" pitchFamily="34" charset="0"/>
              </a:rPr>
              <a:t>Better Products</a:t>
            </a:r>
          </a:p>
        </p:txBody>
      </p:sp>
      <p:pic>
        <p:nvPicPr>
          <p:cNvPr id="5" name="Picture 19" descr="IKEA logo w frame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756670"/>
            <a:ext cx="1619672" cy="110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46038"/>
            <a:ext cx="91440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4000" b="1" dirty="0">
                <a:solidFill>
                  <a:schemeClr val="tx2"/>
                </a:solidFill>
                <a:latin typeface="Verdana" pitchFamily="34" charset="0"/>
              </a:rPr>
              <a:t>Our </a:t>
            </a:r>
            <a:r>
              <a:rPr lang="sv-SE" sz="4000" b="1" dirty="0">
                <a:solidFill>
                  <a:srgbClr val="669900"/>
                </a:solidFill>
                <a:latin typeface="Verdana" pitchFamily="34" charset="0"/>
              </a:rPr>
              <a:t>11</a:t>
            </a:r>
            <a:r>
              <a:rPr lang="sv-SE" sz="4000" b="1" dirty="0">
                <a:solidFill>
                  <a:schemeClr val="tx2"/>
                </a:solidFill>
                <a:latin typeface="Verdana" pitchFamily="34" charset="0"/>
              </a:rPr>
              <a:t> criteria</a:t>
            </a:r>
            <a:br>
              <a:rPr lang="sv-SE" sz="4000" b="1" dirty="0">
                <a:solidFill>
                  <a:schemeClr val="tx2"/>
                </a:solidFill>
                <a:latin typeface="Verdana" pitchFamily="34" charset="0"/>
              </a:rPr>
            </a:br>
            <a:r>
              <a:rPr lang="sv-SE" sz="4000" b="1" dirty="0">
                <a:solidFill>
                  <a:schemeClr val="tx2"/>
                </a:solidFill>
                <a:latin typeface="Verdana" pitchFamily="34" charset="0"/>
              </a:rPr>
              <a:t>to evaluate products</a:t>
            </a:r>
            <a:endParaRPr lang="en-US" sz="4000" b="1" dirty="0">
              <a:solidFill>
                <a:schemeClr val="tx2"/>
              </a:solidFill>
              <a:latin typeface="Verdana" pitchFamily="34" charset="0"/>
            </a:endParaRPr>
          </a:p>
        </p:txBody>
      </p:sp>
      <p:pic>
        <p:nvPicPr>
          <p:cNvPr id="5" name="Picture 4" descr="HorizontalLine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815976"/>
            <a:ext cx="935038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27088" y="5949950"/>
            <a:ext cx="4392612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400" b="1" dirty="0">
                <a:solidFill>
                  <a:srgbClr val="669900"/>
                </a:solidFill>
                <a:latin typeface="Verdana" pitchFamily="34" charset="0"/>
              </a:rPr>
              <a:t>Quality</a:t>
            </a:r>
            <a:r>
              <a:rPr lang="en-US" sz="1400" dirty="0">
                <a:solidFill>
                  <a:srgbClr val="FF6600"/>
                </a:solidFill>
                <a:latin typeface="Verdana" pitchFamily="34" charset="0"/>
              </a:rPr>
              <a:t> </a:t>
            </a:r>
            <a:endParaRPr lang="en-US" sz="1400" dirty="0">
              <a:latin typeface="Verdan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200" dirty="0">
                <a:solidFill>
                  <a:srgbClr val="4D4D4D"/>
                </a:solidFill>
                <a:latin typeface="Verdana" pitchFamily="34" charset="0"/>
              </a:rPr>
              <a:t>How low is the COPQ?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148264" y="5446713"/>
            <a:ext cx="39560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400" b="1" dirty="0">
                <a:solidFill>
                  <a:srgbClr val="669900"/>
                </a:solidFill>
                <a:latin typeface="Verdana" pitchFamily="34" charset="0"/>
              </a:rPr>
              <a:t>Product use</a:t>
            </a:r>
            <a:endParaRPr lang="en-US" sz="1400" dirty="0">
              <a:solidFill>
                <a:srgbClr val="669900"/>
              </a:solidFill>
              <a:latin typeface="Verdan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200" dirty="0">
                <a:solidFill>
                  <a:srgbClr val="4D4D4D"/>
                </a:solidFill>
                <a:latin typeface="Verdana" pitchFamily="34" charset="0"/>
              </a:rPr>
              <a:t>Does this product help our customers to reduce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200" dirty="0">
                <a:solidFill>
                  <a:srgbClr val="4D4D4D"/>
                </a:solidFill>
                <a:latin typeface="Verdana" pitchFamily="34" charset="0"/>
              </a:rPr>
              <a:t>energy, water or waste in their homes?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800" dirty="0">
              <a:solidFill>
                <a:srgbClr val="4D4D4D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93700" y="1700213"/>
            <a:ext cx="2873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b="1">
                <a:latin typeface="Verdana" pitchFamily="34" charset="0"/>
              </a:rPr>
              <a:t>1</a:t>
            </a:r>
            <a:endParaRPr lang="en-US" b="1" dirty="0">
              <a:latin typeface="Verdana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27088" y="1844677"/>
            <a:ext cx="36004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400" b="1" dirty="0">
                <a:solidFill>
                  <a:srgbClr val="669900"/>
                </a:solidFill>
                <a:latin typeface="Verdana" pitchFamily="34" charset="0"/>
              </a:rPr>
              <a:t>Less material</a:t>
            </a:r>
            <a:r>
              <a:rPr lang="en-US" sz="1600" dirty="0">
                <a:latin typeface="Verdana" pitchFamily="34" charset="0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200" dirty="0">
                <a:solidFill>
                  <a:srgbClr val="4D4D4D"/>
                </a:solidFill>
                <a:latin typeface="Verdana" pitchFamily="34" charset="0"/>
              </a:rPr>
              <a:t>Have we used a lightweight construction in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200" dirty="0">
                <a:solidFill>
                  <a:srgbClr val="4D4D4D"/>
                </a:solidFill>
                <a:latin typeface="Verdana" pitchFamily="34" charset="0"/>
              </a:rPr>
              <a:t>the product?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27088" y="2636840"/>
            <a:ext cx="381635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400" b="1" dirty="0">
                <a:solidFill>
                  <a:srgbClr val="669900"/>
                </a:solidFill>
                <a:latin typeface="Verdana" pitchFamily="34" charset="0"/>
              </a:rPr>
              <a:t>Renewable materials</a:t>
            </a:r>
            <a:endParaRPr lang="en-US" sz="1400" dirty="0">
              <a:solidFill>
                <a:srgbClr val="669900"/>
              </a:solidFill>
              <a:latin typeface="Verdan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200" dirty="0">
                <a:solidFill>
                  <a:srgbClr val="4D4D4D"/>
                </a:solidFill>
                <a:latin typeface="Verdana" pitchFamily="34" charset="0"/>
              </a:rPr>
              <a:t>How much of the product is made from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200" dirty="0">
                <a:solidFill>
                  <a:srgbClr val="4D4D4D"/>
                </a:solidFill>
                <a:latin typeface="Verdana" pitchFamily="34" charset="0"/>
              </a:rPr>
              <a:t>renewable materials?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93700" y="2492375"/>
            <a:ext cx="2873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b="1">
                <a:latin typeface="Verdana" pitchFamily="34" charset="0"/>
              </a:rPr>
              <a:t>2</a:t>
            </a:r>
            <a:endParaRPr lang="en-US" b="1" dirty="0">
              <a:latin typeface="Verdana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827088" y="3357563"/>
            <a:ext cx="43926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400" b="1" dirty="0">
                <a:solidFill>
                  <a:srgbClr val="669900"/>
                </a:solidFill>
                <a:latin typeface="Verdana" pitchFamily="34" charset="0"/>
              </a:rPr>
              <a:t>Recycled materials</a:t>
            </a:r>
            <a:r>
              <a:rPr lang="en-US" sz="1600" dirty="0">
                <a:latin typeface="Verdana" pitchFamily="34" charset="0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200" dirty="0">
                <a:solidFill>
                  <a:srgbClr val="4D4D4D"/>
                </a:solidFill>
                <a:latin typeface="Verdana" pitchFamily="34" charset="0"/>
              </a:rPr>
              <a:t>How much of the product is made from recycled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200" dirty="0">
                <a:solidFill>
                  <a:srgbClr val="4D4D4D"/>
                </a:solidFill>
                <a:latin typeface="Verdana" pitchFamily="34" charset="0"/>
              </a:rPr>
              <a:t>materials?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393700" y="3213100"/>
            <a:ext cx="2873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b="1">
                <a:latin typeface="Verdana" pitchFamily="34" charset="0"/>
              </a:rPr>
              <a:t>3</a:t>
            </a:r>
            <a:endParaRPr lang="en-US" b="1" dirty="0">
              <a:latin typeface="Verdana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827088" y="4149727"/>
            <a:ext cx="396081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lnSpc>
                <a:spcPct val="80000"/>
              </a:lnSpc>
              <a:spcBef>
                <a:spcPct val="20000"/>
              </a:spcBef>
            </a:pPr>
            <a:r>
              <a:rPr lang="en-US" sz="1400" b="1" dirty="0">
                <a:solidFill>
                  <a:srgbClr val="669900"/>
                </a:solidFill>
                <a:latin typeface="Verdana" pitchFamily="34" charset="0"/>
              </a:rPr>
              <a:t>Environmentally better materials</a:t>
            </a:r>
            <a:r>
              <a:rPr lang="en-US" sz="1400" dirty="0">
                <a:latin typeface="Verdana" pitchFamily="34" charset="0"/>
              </a:rPr>
              <a:t> 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</a:pPr>
            <a:r>
              <a:rPr lang="en-US" sz="1200" dirty="0">
                <a:solidFill>
                  <a:srgbClr val="4D4D4D"/>
                </a:solidFill>
                <a:latin typeface="Verdana" pitchFamily="34" charset="0"/>
              </a:rPr>
              <a:t>How much of the material in the product comes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</a:pPr>
            <a:r>
              <a:rPr lang="en-US" sz="1200" dirty="0">
                <a:solidFill>
                  <a:srgbClr val="4D4D4D"/>
                </a:solidFill>
                <a:latin typeface="Verdana" pitchFamily="34" charset="0"/>
              </a:rPr>
              <a:t>from well managed sources or has a proven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</a:pPr>
            <a:r>
              <a:rPr lang="en-US" sz="1200" dirty="0">
                <a:solidFill>
                  <a:srgbClr val="4D4D4D"/>
                </a:solidFill>
                <a:latin typeface="Verdana" pitchFamily="34" charset="0"/>
              </a:rPr>
              <a:t>lower environmental impact than the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</a:pPr>
            <a:r>
              <a:rPr lang="en-US" sz="1200" dirty="0">
                <a:solidFill>
                  <a:srgbClr val="4D4D4D"/>
                </a:solidFill>
              </a:rPr>
              <a:t>“</a:t>
            </a:r>
            <a:r>
              <a:rPr lang="en-US" sz="1200" dirty="0">
                <a:solidFill>
                  <a:srgbClr val="4D4D4D"/>
                </a:solidFill>
                <a:latin typeface="Verdana" pitchFamily="34" charset="0"/>
              </a:rPr>
              <a:t>normal material</a:t>
            </a:r>
            <a:r>
              <a:rPr lang="en-US" sz="1200" dirty="0">
                <a:solidFill>
                  <a:srgbClr val="4D4D4D"/>
                </a:solidFill>
              </a:rPr>
              <a:t>”</a:t>
            </a:r>
            <a:r>
              <a:rPr lang="en-US" sz="1200" dirty="0">
                <a:solidFill>
                  <a:srgbClr val="4D4D4D"/>
                </a:solidFill>
                <a:latin typeface="Verdana" pitchFamily="34" charset="0"/>
              </a:rPr>
              <a:t>?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93700" y="4005263"/>
            <a:ext cx="2873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b="1">
                <a:latin typeface="Verdana" pitchFamily="34" charset="0"/>
              </a:rPr>
              <a:t>4</a:t>
            </a:r>
            <a:endParaRPr lang="en-US" b="1" dirty="0">
              <a:latin typeface="Verdana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827089" y="5229225"/>
            <a:ext cx="36734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400" b="1" dirty="0">
                <a:solidFill>
                  <a:srgbClr val="669900"/>
                </a:solidFill>
                <a:latin typeface="Verdana" pitchFamily="34" charset="0"/>
              </a:rPr>
              <a:t>Separable and recyclable</a:t>
            </a:r>
            <a:r>
              <a:rPr lang="en-US" sz="1400" dirty="0">
                <a:latin typeface="Verdana" pitchFamily="34" charset="0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200" dirty="0">
                <a:solidFill>
                  <a:srgbClr val="4D4D4D"/>
                </a:solidFill>
                <a:latin typeface="Verdana" pitchFamily="34" charset="0"/>
              </a:rPr>
              <a:t>Is the product separable and recyclable at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200" dirty="0">
                <a:solidFill>
                  <a:srgbClr val="4D4D4D"/>
                </a:solidFill>
                <a:latin typeface="Verdana" pitchFamily="34" charset="0"/>
              </a:rPr>
              <a:t>end of life?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393700" y="5084763"/>
            <a:ext cx="2873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b="1">
                <a:latin typeface="Verdana" pitchFamily="34" charset="0"/>
              </a:rPr>
              <a:t>5</a:t>
            </a:r>
            <a:endParaRPr lang="en-US" b="1" dirty="0">
              <a:latin typeface="Verdana" pitchFamily="34" charset="0"/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393700" y="5805488"/>
            <a:ext cx="2873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b="1">
                <a:latin typeface="Verdana" pitchFamily="34" charset="0"/>
              </a:rPr>
              <a:t>6</a:t>
            </a:r>
            <a:endParaRPr lang="en-US" b="1" dirty="0">
              <a:latin typeface="Verdana" pitchFamily="34" charset="0"/>
            </a:endParaRPr>
          </a:p>
        </p:txBody>
      </p:sp>
      <p:pic>
        <p:nvPicPr>
          <p:cNvPr id="19" name="Picture 18" descr="RightArrow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61925" y="-674688"/>
            <a:ext cx="1638300" cy="174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148264" y="1844675"/>
            <a:ext cx="39560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400" b="1" dirty="0">
                <a:solidFill>
                  <a:srgbClr val="669900"/>
                </a:solidFill>
                <a:latin typeface="Verdana" pitchFamily="34" charset="0"/>
              </a:rPr>
              <a:t>Transport efficient</a:t>
            </a:r>
            <a:r>
              <a:rPr lang="en-US" sz="1400" dirty="0">
                <a:latin typeface="Verdana" pitchFamily="34" charset="0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200" dirty="0">
                <a:solidFill>
                  <a:srgbClr val="4D4D4D"/>
                </a:solidFill>
                <a:latin typeface="Verdana" pitchFamily="34" charset="0"/>
              </a:rPr>
              <a:t>Is the product more transport efficient than the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200" dirty="0">
                <a:solidFill>
                  <a:srgbClr val="4D4D4D"/>
                </a:solidFill>
                <a:latin typeface="Verdana" pitchFamily="34" charset="0"/>
              </a:rPr>
              <a:t>predecessor, i.e. can we fit more in to the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200" dirty="0">
                <a:solidFill>
                  <a:srgbClr val="4D4D4D"/>
                </a:solidFill>
                <a:latin typeface="Verdana" pitchFamily="34" charset="0"/>
              </a:rPr>
              <a:t>container?</a:t>
            </a:r>
            <a:endParaRPr lang="en-US" sz="800" dirty="0">
              <a:solidFill>
                <a:srgbClr val="4D4D4D"/>
              </a:solidFill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4786314" y="1676400"/>
            <a:ext cx="2873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b="1">
                <a:latin typeface="Verdana" pitchFamily="34" charset="0"/>
              </a:rPr>
              <a:t>7</a:t>
            </a:r>
            <a:endParaRPr lang="en-US" b="1" dirty="0">
              <a:latin typeface="Verdana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148264" y="2781302"/>
            <a:ext cx="39560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400" b="1" dirty="0" smtClean="0">
                <a:solidFill>
                  <a:srgbClr val="669900"/>
                </a:solidFill>
                <a:latin typeface="Verdana" pitchFamily="34" charset="0"/>
              </a:rPr>
              <a:t>Energy Use at Suppliers</a:t>
            </a:r>
            <a:endParaRPr lang="en-US" sz="1400" dirty="0">
              <a:solidFill>
                <a:srgbClr val="669900"/>
              </a:solidFill>
              <a:latin typeface="Verdan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200" dirty="0">
                <a:solidFill>
                  <a:srgbClr val="4D4D4D"/>
                </a:solidFill>
                <a:latin typeface="Verdana" pitchFamily="34" charset="0"/>
              </a:rPr>
              <a:t>Are the suppliers producing this product more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200" dirty="0">
                <a:solidFill>
                  <a:srgbClr val="4D4D4D"/>
                </a:solidFill>
                <a:latin typeface="Verdana" pitchFamily="34" charset="0"/>
              </a:rPr>
              <a:t>energy efficient than comparable suppliers in the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200" dirty="0">
                <a:solidFill>
                  <a:srgbClr val="4D4D4D"/>
                </a:solidFill>
                <a:latin typeface="Verdana" pitchFamily="34" charset="0"/>
              </a:rPr>
              <a:t>category?</a:t>
            </a:r>
            <a:endParaRPr lang="en-US" sz="800" dirty="0">
              <a:solidFill>
                <a:srgbClr val="4D4D4D"/>
              </a:solidFill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5148264" y="3717925"/>
            <a:ext cx="395605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400" b="1" dirty="0">
                <a:solidFill>
                  <a:srgbClr val="669900"/>
                </a:solidFill>
                <a:latin typeface="Verdana" pitchFamily="34" charset="0"/>
              </a:rPr>
              <a:t>Renewable energy </a:t>
            </a:r>
            <a:r>
              <a:rPr lang="en-US" sz="1400" b="1" dirty="0" smtClean="0">
                <a:solidFill>
                  <a:srgbClr val="669900"/>
                </a:solidFill>
                <a:latin typeface="Verdana" pitchFamily="34" charset="0"/>
              </a:rPr>
              <a:t>share at Suppliers</a:t>
            </a:r>
            <a:endParaRPr lang="en-US" sz="1400" dirty="0">
              <a:solidFill>
                <a:srgbClr val="669900"/>
              </a:solidFill>
              <a:latin typeface="Verdan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200" dirty="0">
                <a:solidFill>
                  <a:srgbClr val="4D4D4D"/>
                </a:solidFill>
                <a:latin typeface="Verdana" pitchFamily="34" charset="0"/>
              </a:rPr>
              <a:t>Do the suppliers producing this product use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200" dirty="0">
                <a:solidFill>
                  <a:srgbClr val="4D4D4D"/>
                </a:solidFill>
                <a:latin typeface="Verdana" pitchFamily="34" charset="0"/>
              </a:rPr>
              <a:t>energy from renewable sources?</a:t>
            </a:r>
            <a:endParaRPr lang="en-US" sz="800" dirty="0">
              <a:solidFill>
                <a:srgbClr val="4D4D4D"/>
              </a:solidFill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5153026" y="4437063"/>
            <a:ext cx="39560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400" b="1" dirty="0">
                <a:solidFill>
                  <a:srgbClr val="669900"/>
                </a:solidFill>
                <a:latin typeface="Verdana" pitchFamily="34" charset="0"/>
              </a:rPr>
              <a:t>Raw-material </a:t>
            </a:r>
            <a:r>
              <a:rPr lang="en-US" sz="1400" b="1" dirty="0" smtClean="0">
                <a:solidFill>
                  <a:srgbClr val="669900"/>
                </a:solidFill>
                <a:latin typeface="Verdana" pitchFamily="34" charset="0"/>
              </a:rPr>
              <a:t>utilization at Suppliers</a:t>
            </a:r>
            <a:endParaRPr lang="en-US" sz="1400" dirty="0">
              <a:solidFill>
                <a:srgbClr val="669900"/>
              </a:solidFill>
              <a:latin typeface="Verdan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200" dirty="0">
                <a:solidFill>
                  <a:srgbClr val="4D4D4D"/>
                </a:solidFill>
                <a:latin typeface="Verdana" pitchFamily="34" charset="0"/>
              </a:rPr>
              <a:t>How is the raw-material utilization (yield) at the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200" dirty="0">
                <a:solidFill>
                  <a:srgbClr val="4D4D4D"/>
                </a:solidFill>
                <a:latin typeface="Verdana" pitchFamily="34" charset="0"/>
              </a:rPr>
              <a:t>suppliers producing this product compared to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200" dirty="0">
                <a:solidFill>
                  <a:srgbClr val="4D4D4D"/>
                </a:solidFill>
                <a:latin typeface="Verdana" pitchFamily="34" charset="0"/>
              </a:rPr>
              <a:t>other suppliers on the market?</a:t>
            </a:r>
            <a:endParaRPr lang="en-US" sz="800" dirty="0">
              <a:solidFill>
                <a:srgbClr val="4D4D4D"/>
              </a:solidFill>
            </a:endParaRP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4786314" y="2636838"/>
            <a:ext cx="2873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b="1">
                <a:latin typeface="Verdana" pitchFamily="34" charset="0"/>
              </a:rPr>
              <a:t>8</a:t>
            </a:r>
            <a:endParaRPr lang="en-US" b="1" dirty="0">
              <a:latin typeface="Verdana" pitchFamily="34" charset="0"/>
            </a:endParaRP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4821238" y="3573463"/>
            <a:ext cx="2873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b="1">
                <a:latin typeface="Verdana" pitchFamily="34" charset="0"/>
              </a:rPr>
              <a:t>9</a:t>
            </a:r>
            <a:endParaRPr lang="en-US" b="1" dirty="0">
              <a:latin typeface="Verdana" pitchFamily="34" charset="0"/>
            </a:endParaRP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4572001" y="4292600"/>
            <a:ext cx="720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b="1">
                <a:latin typeface="Verdana" pitchFamily="34" charset="0"/>
              </a:rPr>
              <a:t>10</a:t>
            </a:r>
            <a:endParaRPr lang="en-US" b="1" dirty="0">
              <a:latin typeface="Verdana" pitchFamily="34" charset="0"/>
            </a:endParaRP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4572001" y="5300663"/>
            <a:ext cx="720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b="1" dirty="0">
                <a:latin typeface="Verdana" pitchFamily="34" charset="0"/>
              </a:rPr>
              <a:t>11</a:t>
            </a:r>
            <a:endParaRPr lang="en-US" b="1" dirty="0">
              <a:latin typeface="Verdana" pitchFamily="34" charset="0"/>
            </a:endParaRPr>
          </a:p>
        </p:txBody>
      </p:sp>
      <p:pic>
        <p:nvPicPr>
          <p:cNvPr id="29" name="Picture 28" descr="LeftArrowBla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188" y="350838"/>
            <a:ext cx="162877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9" descr="IKEA logo w frame.t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5756670"/>
            <a:ext cx="1619672" cy="110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2"/>
          <p:cNvSpPr txBox="1">
            <a:spLocks noChangeArrowheads="1"/>
          </p:cNvSpPr>
          <p:nvPr/>
        </p:nvSpPr>
        <p:spPr bwMode="auto">
          <a:xfrm>
            <a:off x="498475" y="724456"/>
            <a:ext cx="80264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3200">
                <a:latin typeface="Verdana" pitchFamily="34" charset="0"/>
              </a:rPr>
              <a:t>Supplier Sustainability Index</a:t>
            </a:r>
          </a:p>
        </p:txBody>
      </p:sp>
      <p:sp>
        <p:nvSpPr>
          <p:cNvPr id="6" name="textruta 1"/>
          <p:cNvSpPr txBox="1"/>
          <p:nvPr/>
        </p:nvSpPr>
        <p:spPr>
          <a:xfrm>
            <a:off x="577850" y="4712256"/>
            <a:ext cx="2698750" cy="760412"/>
          </a:xfrm>
          <a:prstGeom prst="rect">
            <a:avLst/>
          </a:prstGeom>
          <a:noFill/>
        </p:spPr>
        <p:txBody>
          <a:bodyPr spcCol="180000"/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latin typeface="+mn-lt"/>
                <a:cs typeface="Verdana"/>
              </a:rPr>
              <a:t>Evaluates energy efficiency at supplier from an qualitative and quantitative perspective.</a:t>
            </a:r>
            <a:endParaRPr lang="sv-SE" sz="1050" dirty="0">
              <a:latin typeface="Verdana"/>
              <a:cs typeface="Verdana"/>
            </a:endParaRPr>
          </a:p>
        </p:txBody>
      </p:sp>
      <p:sp>
        <p:nvSpPr>
          <p:cNvPr id="7" name="textruta 1"/>
          <p:cNvSpPr txBox="1"/>
          <p:nvPr/>
        </p:nvSpPr>
        <p:spPr>
          <a:xfrm>
            <a:off x="3181350" y="4712256"/>
            <a:ext cx="2698750" cy="760412"/>
          </a:xfrm>
          <a:prstGeom prst="rect">
            <a:avLst/>
          </a:prstGeom>
          <a:noFill/>
        </p:spPr>
        <p:txBody>
          <a:bodyPr spcCol="180000"/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latin typeface="+mn-lt"/>
                <a:cs typeface="Verdana"/>
              </a:rPr>
              <a:t>The share of renewable energy that the supplier is able to use. Depends on industry, country and chosen technology.</a:t>
            </a:r>
            <a:endParaRPr lang="sv-SE" sz="1050" dirty="0">
              <a:latin typeface="Verdana"/>
              <a:cs typeface="Verdana"/>
            </a:endParaRPr>
          </a:p>
        </p:txBody>
      </p:sp>
      <p:sp>
        <p:nvSpPr>
          <p:cNvPr id="8" name="textruta 1"/>
          <p:cNvSpPr txBox="1"/>
          <p:nvPr/>
        </p:nvSpPr>
        <p:spPr>
          <a:xfrm>
            <a:off x="5907088" y="4712256"/>
            <a:ext cx="2697162" cy="760412"/>
          </a:xfrm>
          <a:prstGeom prst="rect">
            <a:avLst/>
          </a:prstGeom>
          <a:noFill/>
        </p:spPr>
        <p:txBody>
          <a:bodyPr spcCol="180000"/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050" dirty="0">
                <a:latin typeface="+mn-lt"/>
                <a:cs typeface="Verdana"/>
              </a:rPr>
              <a:t>Evaluates </a:t>
            </a:r>
            <a:r>
              <a:rPr lang="sv-SE" sz="1050" dirty="0" err="1">
                <a:latin typeface="+mn-lt"/>
                <a:cs typeface="Verdana"/>
              </a:rPr>
              <a:t>basic</a:t>
            </a:r>
            <a:r>
              <a:rPr lang="sv-SE" sz="1050" dirty="0">
                <a:latin typeface="+mn-lt"/>
                <a:cs typeface="Verdana"/>
              </a:rPr>
              <a:t> </a:t>
            </a:r>
            <a:r>
              <a:rPr lang="sv-SE" sz="1050" dirty="0" err="1">
                <a:latin typeface="+mn-lt"/>
                <a:cs typeface="Verdana"/>
              </a:rPr>
              <a:t>manufacturing</a:t>
            </a:r>
            <a:r>
              <a:rPr lang="sv-SE" sz="1050" dirty="0">
                <a:latin typeface="+mn-lt"/>
                <a:cs typeface="Verdana"/>
              </a:rPr>
              <a:t> </a:t>
            </a:r>
            <a:r>
              <a:rPr lang="sv-SE" sz="1050" dirty="0" err="1">
                <a:latin typeface="+mn-lt"/>
                <a:cs typeface="Verdana"/>
              </a:rPr>
              <a:t>questions</a:t>
            </a:r>
            <a:r>
              <a:rPr lang="sv-SE" sz="1050" dirty="0">
                <a:latin typeface="+mn-lt"/>
                <a:cs typeface="Verdana"/>
              </a:rPr>
              <a:t> as </a:t>
            </a:r>
            <a:r>
              <a:rPr lang="sv-SE" sz="1050" dirty="0" err="1">
                <a:latin typeface="+mn-lt"/>
                <a:cs typeface="Verdana"/>
              </a:rPr>
              <a:t>well</a:t>
            </a:r>
            <a:r>
              <a:rPr lang="sv-SE" sz="1050" dirty="0">
                <a:latin typeface="+mn-lt"/>
                <a:cs typeface="Verdana"/>
              </a:rPr>
              <a:t> as </a:t>
            </a:r>
            <a:r>
              <a:rPr lang="sv-SE" sz="1050" dirty="0" err="1" smtClean="0">
                <a:latin typeface="+mn-lt"/>
                <a:cs typeface="Verdana"/>
              </a:rPr>
              <a:t>manufacturing</a:t>
            </a:r>
            <a:r>
              <a:rPr lang="sv-SE" sz="1050" dirty="0" smtClean="0">
                <a:latin typeface="+mn-lt"/>
                <a:cs typeface="Verdana"/>
              </a:rPr>
              <a:t> performance </a:t>
            </a:r>
            <a:r>
              <a:rPr lang="sv-SE" sz="1050" dirty="0">
                <a:latin typeface="+mn-lt"/>
                <a:cs typeface="Verdana"/>
              </a:rPr>
              <a:t>at </a:t>
            </a:r>
            <a:r>
              <a:rPr lang="sv-SE" sz="1050" dirty="0" err="1">
                <a:latin typeface="+mn-lt"/>
                <a:cs typeface="Verdana"/>
              </a:rPr>
              <a:t>supplier</a:t>
            </a:r>
            <a:r>
              <a:rPr lang="sv-SE" sz="1050" dirty="0">
                <a:latin typeface="+mn-lt"/>
                <a:cs typeface="Verdana"/>
              </a:rPr>
              <a:t>. </a:t>
            </a:r>
          </a:p>
        </p:txBody>
      </p:sp>
      <p:sp>
        <p:nvSpPr>
          <p:cNvPr id="9" name="TextBox 29"/>
          <p:cNvSpPr txBox="1">
            <a:spLocks noChangeArrowheads="1"/>
          </p:cNvSpPr>
          <p:nvPr/>
        </p:nvSpPr>
        <p:spPr bwMode="auto">
          <a:xfrm>
            <a:off x="827088" y="1483281"/>
            <a:ext cx="21605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400" dirty="0">
                <a:latin typeface="Verdana" pitchFamily="34" charset="0"/>
              </a:rPr>
              <a:t>ENERGY </a:t>
            </a:r>
            <a:r>
              <a:rPr lang="sv-SE" sz="1400" dirty="0" smtClean="0">
                <a:latin typeface="Verdana" pitchFamily="34" charset="0"/>
              </a:rPr>
              <a:t>USE</a:t>
            </a:r>
            <a:endParaRPr lang="en-GB" sz="1400" dirty="0">
              <a:latin typeface="Verdana" pitchFamily="34" charset="0"/>
            </a:endParaRPr>
          </a:p>
        </p:txBody>
      </p:sp>
      <p:sp>
        <p:nvSpPr>
          <p:cNvPr id="10" name="TextBox 30"/>
          <p:cNvSpPr txBox="1">
            <a:spLocks noChangeArrowheads="1"/>
          </p:cNvSpPr>
          <p:nvPr/>
        </p:nvSpPr>
        <p:spPr bwMode="auto">
          <a:xfrm>
            <a:off x="3419475" y="1483281"/>
            <a:ext cx="24479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400">
                <a:latin typeface="Verdana" pitchFamily="34" charset="0"/>
              </a:rPr>
              <a:t>RENEWABLE ENERGY %</a:t>
            </a:r>
            <a:endParaRPr lang="en-GB" sz="1400" dirty="0">
              <a:latin typeface="Verdana" pitchFamily="34" charset="0"/>
            </a:endParaRPr>
          </a:p>
        </p:txBody>
      </p:sp>
      <p:sp>
        <p:nvSpPr>
          <p:cNvPr id="11" name="TextBox 31"/>
          <p:cNvSpPr txBox="1">
            <a:spLocks noChangeArrowheads="1"/>
          </p:cNvSpPr>
          <p:nvPr/>
        </p:nvSpPr>
        <p:spPr bwMode="auto">
          <a:xfrm>
            <a:off x="6011863" y="1483281"/>
            <a:ext cx="24479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400">
                <a:latin typeface="Verdana" pitchFamily="34" charset="0"/>
              </a:rPr>
              <a:t>RAW MAT UTILISATION</a:t>
            </a:r>
            <a:endParaRPr lang="en-GB" sz="1400" dirty="0">
              <a:latin typeface="Verdana" pitchFamily="34" charset="0"/>
            </a:endParaRPr>
          </a:p>
        </p:txBody>
      </p:sp>
      <p:pic>
        <p:nvPicPr>
          <p:cNvPr id="12" name="Picture 29" descr="PE218743_lowres.jpg"/>
          <p:cNvPicPr>
            <a:picLocks noChangeAspect="1"/>
          </p:cNvPicPr>
          <p:nvPr/>
        </p:nvPicPr>
        <p:blipFill>
          <a:blip r:embed="rId2" cstate="print"/>
          <a:srcRect t="2031" b="28931"/>
          <a:stretch>
            <a:fillRect/>
          </a:stretch>
        </p:blipFill>
        <p:spPr bwMode="auto">
          <a:xfrm>
            <a:off x="3433763" y="2059543"/>
            <a:ext cx="23622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Bildobjekt 23" descr="blueink-horisontal_1-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6588" y="4555093"/>
            <a:ext cx="2814637" cy="7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Bildobjekt 21" descr="blueink-vertical_1-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3275" y="1851581"/>
            <a:ext cx="90488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Bildobjekt 24" descr="blueink-vertical_1-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38813" y="1937306"/>
            <a:ext cx="92075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Bildobjekt 22" descr="blueink-horisontal_1-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8350" y="1991281"/>
            <a:ext cx="2689225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1" descr="\\ITSEELM-NT0007.ikea.com\Projects\IOS-Sustainability project\12.COMMUNICATION (Per)\BILDER\PE296257_lowres.jpg"/>
          <p:cNvPicPr>
            <a:picLocks noChangeAspect="1" noChangeArrowheads="1"/>
          </p:cNvPicPr>
          <p:nvPr/>
        </p:nvPicPr>
        <p:blipFill>
          <a:blip r:embed="rId5" cstate="print"/>
          <a:srcRect t="12848" r="5351" b="19135"/>
          <a:stretch>
            <a:fillRect/>
          </a:stretch>
        </p:blipFill>
        <p:spPr bwMode="auto">
          <a:xfrm>
            <a:off x="827088" y="2059543"/>
            <a:ext cx="22320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Bildobjekt 26" descr="blueink-horisontal_1-2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8475" y="1983343"/>
            <a:ext cx="2678113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Bildobjekt 25" descr="blueink-vertical_1-2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13" y="1843643"/>
            <a:ext cx="92075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Bildobjekt 27" descr="blueink-horisontal_1-2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125" y="4547156"/>
            <a:ext cx="2816225" cy="7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Bildobjekt 28" descr="blueink-vertical_1-2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5938" y="1929368"/>
            <a:ext cx="92075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2" descr="PE197423_lowres.jpg"/>
          <p:cNvPicPr>
            <a:picLocks noChangeAspect="1"/>
          </p:cNvPicPr>
          <p:nvPr/>
        </p:nvPicPr>
        <p:blipFill>
          <a:blip r:embed="rId8" cstate="print"/>
          <a:srcRect l="2203" r="25067"/>
          <a:stretch>
            <a:fillRect/>
          </a:stretch>
        </p:blipFill>
        <p:spPr bwMode="auto">
          <a:xfrm>
            <a:off x="6084888" y="2059543"/>
            <a:ext cx="2374900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Bildobjekt 18" descr="blueink-horisontal_1-2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2638" y="1954768"/>
            <a:ext cx="2814637" cy="7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Bildobjekt 20" descr="blueink-vertical_1-2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20100" y="1899206"/>
            <a:ext cx="90488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Bildobjekt 17" descr="blueink-vertical_1-2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22975" y="1826181"/>
            <a:ext cx="90488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Bildobjekt 19" descr="blueink-horisontal_1-2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6288" y="4516993"/>
            <a:ext cx="2814637" cy="7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685800" y="5726668"/>
            <a:ext cx="4086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latin typeface="Verdana" pitchFamily="34" charset="0"/>
              </a:rPr>
              <a:t>20% </a:t>
            </a:r>
            <a:r>
              <a:rPr lang="sv-SE" dirty="0" err="1" smtClean="0">
                <a:latin typeface="Verdana" pitchFamily="34" charset="0"/>
              </a:rPr>
              <a:t>yearly</a:t>
            </a:r>
            <a:r>
              <a:rPr lang="sv-SE" dirty="0" smtClean="0">
                <a:latin typeface="Verdana" pitchFamily="34" charset="0"/>
              </a:rPr>
              <a:t> relative </a:t>
            </a:r>
            <a:r>
              <a:rPr lang="sv-SE" dirty="0" err="1" smtClean="0">
                <a:latin typeface="Verdana" pitchFamily="34" charset="0"/>
              </a:rPr>
              <a:t>improvement</a:t>
            </a:r>
            <a:endParaRPr lang="en-GB" dirty="0">
              <a:latin typeface="Verdana" pitchFamily="34" charset="0"/>
            </a:endParaRPr>
          </a:p>
        </p:txBody>
      </p:sp>
      <p:pic>
        <p:nvPicPr>
          <p:cNvPr id="28" name="Picture 19" descr="IKEA logo w frame.t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24328" y="5756670"/>
            <a:ext cx="1619672" cy="110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11586" y="1494431"/>
            <a:ext cx="4811486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600" b="1" spc="-150" dirty="0">
                <a:latin typeface="Verdana IKEA"/>
                <a:cs typeface="Verdana IKEA"/>
              </a:rPr>
              <a:t>BETTER </a:t>
            </a:r>
          </a:p>
          <a:p>
            <a:pPr>
              <a:lnSpc>
                <a:spcPts val="3600"/>
              </a:lnSpc>
            </a:pPr>
            <a:r>
              <a:rPr lang="en-US" sz="3600" b="1" spc="-150" dirty="0">
                <a:latin typeface="Verdana IKEA"/>
                <a:cs typeface="Verdana IKEA"/>
              </a:rPr>
              <a:t>LIFE FOR </a:t>
            </a:r>
          </a:p>
          <a:p>
            <a:pPr>
              <a:lnSpc>
                <a:spcPts val="3600"/>
              </a:lnSpc>
            </a:pPr>
            <a:r>
              <a:rPr lang="en-US" sz="3600" b="1" spc="-150" dirty="0">
                <a:latin typeface="Verdana IKEA"/>
                <a:cs typeface="Verdana IKEA"/>
              </a:rPr>
              <a:t>PEOPLE AND COMMUNITIES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11586" y="457200"/>
            <a:ext cx="3279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-150" dirty="0">
                <a:latin typeface="Verdana IKEA"/>
                <a:cs typeface="Verdana IKEA"/>
              </a:rPr>
              <a:t>Together with </a:t>
            </a:r>
            <a:br>
              <a:rPr lang="en-US" b="1" spc="-150" dirty="0">
                <a:latin typeface="Verdana IKEA"/>
                <a:cs typeface="Verdana IKEA"/>
              </a:rPr>
            </a:br>
            <a:r>
              <a:rPr lang="en-US" b="1" spc="-150" dirty="0">
                <a:latin typeface="Verdana IKEA"/>
                <a:cs typeface="Verdana IKEA"/>
              </a:rPr>
              <a:t>our operations and supplying world</a:t>
            </a:r>
          </a:p>
        </p:txBody>
      </p:sp>
      <p:pic>
        <p:nvPicPr>
          <p:cNvPr id="2" name="Picture 1" descr="PEOPL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848301" cy="6858000"/>
          </a:xfrm>
          <a:prstGeom prst="rect">
            <a:avLst/>
          </a:prstGeom>
        </p:spPr>
      </p:pic>
      <p:pic>
        <p:nvPicPr>
          <p:cNvPr id="8" name="Picture 19" descr="IKEA logo w frame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5756670"/>
            <a:ext cx="1619672" cy="110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5D04-3E25-4EEF-961A-C4E63CFA0592}" type="slidenum">
              <a:rPr lang="en-GB" smtClean="0"/>
              <a:pPr/>
              <a:t>23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7" y="838200"/>
            <a:ext cx="2808311" cy="2295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3"/>
          <p:cNvSpPr txBox="1">
            <a:spLocks noChangeArrowheads="1"/>
          </p:cNvSpPr>
          <p:nvPr/>
        </p:nvSpPr>
        <p:spPr bwMode="auto">
          <a:xfrm>
            <a:off x="381374" y="3154699"/>
            <a:ext cx="2606450" cy="70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2" tIns="45696" rIns="91392" bIns="45696">
            <a:spAutoFit/>
          </a:bodyPr>
          <a:lstStyle/>
          <a:p>
            <a:pPr defTabSz="914400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IWAY – IKEA code </a:t>
            </a:r>
            <a:b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 conduct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22098" y="1613855"/>
            <a:ext cx="3194317" cy="2049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5099698" y="762000"/>
            <a:ext cx="4425302" cy="70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92" tIns="45696" rIns="91392" bIns="45696">
            <a:spAutoFit/>
          </a:bodyPr>
          <a:lstStyle/>
          <a:p>
            <a:pPr defTabSz="914400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IKEA Foundation, donated </a:t>
            </a:r>
          </a:p>
          <a:p>
            <a:pPr defTabSz="914400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EUR 101 million 2013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CED59370-9462-439B-8F02-28B1E4350B42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11" name="Picture 19" descr="IKEA logo w frame.t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5756670"/>
            <a:ext cx="1619672" cy="110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2895600" y="6096000"/>
            <a:ext cx="2612541" cy="40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2" tIns="45696" rIns="91392" bIns="45696">
            <a:spAutoFit/>
          </a:bodyPr>
          <a:lstStyle/>
          <a:p>
            <a:pPr defTabSz="914400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Soft Toy Campaign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3810000"/>
            <a:ext cx="2269183" cy="2269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3"/>
          <p:cNvSpPr txBox="1"/>
          <p:nvPr/>
        </p:nvSpPr>
        <p:spPr>
          <a:xfrm>
            <a:off x="589085" y="1990725"/>
            <a:ext cx="830562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 smtClean="0">
                <a:latin typeface="Verdana" pitchFamily="34" charset="0"/>
              </a:rPr>
              <a:t>Better life for people and communities  </a:t>
            </a:r>
            <a:r>
              <a:rPr lang="sv-SE" sz="12000" b="1" dirty="0" smtClean="0">
                <a:latin typeface="Verdana" pitchFamily="34" charset="0"/>
              </a:rPr>
              <a:t>IWAY</a:t>
            </a:r>
          </a:p>
          <a:p>
            <a:r>
              <a:rPr lang="en-US" sz="2400" b="1" dirty="0" smtClean="0">
                <a:latin typeface="Verdana" pitchFamily="34" charset="0"/>
              </a:rPr>
              <a:t>IKEA WAY OF PURCHASING</a:t>
            </a:r>
            <a:endParaRPr lang="sv-SE" sz="2400" b="1" dirty="0" smtClean="0">
              <a:latin typeface="Verdana" pitchFamily="34" charset="0"/>
            </a:endParaRPr>
          </a:p>
        </p:txBody>
      </p:sp>
      <p:pic>
        <p:nvPicPr>
          <p:cNvPr id="9" name="Picture 19" descr="IKEA logo w frame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756670"/>
            <a:ext cx="1619672" cy="110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6" descr="05_coworkers_colour_scree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8" y="3909033"/>
            <a:ext cx="2124075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7" descr="01_visitors_stores_scree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8" y="2057400"/>
            <a:ext cx="3065463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8" descr="02_extended_supply_chain_screen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3" y="3867150"/>
            <a:ext cx="2206625" cy="15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9" descr="03_questionmarkman_screen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2366" y="1260783"/>
            <a:ext cx="108267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10" descr="04_factories_screen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26" y="914400"/>
            <a:ext cx="2435225" cy="17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0" name="TextBox 11"/>
          <p:cNvSpPr txBox="1">
            <a:spLocks noChangeArrowheads="1"/>
          </p:cNvSpPr>
          <p:nvPr/>
        </p:nvSpPr>
        <p:spPr bwMode="auto">
          <a:xfrm>
            <a:off x="179389" y="5235574"/>
            <a:ext cx="2952956" cy="646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2" tIns="45696" rIns="91392" bIns="45696">
            <a:spAutoFit/>
          </a:bodyPr>
          <a:lstStyle/>
          <a:p>
            <a:r>
              <a:rPr lang="en-US" b="1" dirty="0">
                <a:latin typeface="Verdana" pitchFamily="34" charset="0"/>
              </a:rPr>
              <a:t>2 million people in</a:t>
            </a:r>
          </a:p>
          <a:p>
            <a:r>
              <a:rPr lang="en-US" b="1" dirty="0">
                <a:latin typeface="Verdana" pitchFamily="34" charset="0"/>
              </a:rPr>
              <a:t>extended value chain</a:t>
            </a:r>
          </a:p>
        </p:txBody>
      </p:sp>
      <p:sp>
        <p:nvSpPr>
          <p:cNvPr id="44041" name="TextBox 12"/>
          <p:cNvSpPr txBox="1">
            <a:spLocks noChangeArrowheads="1"/>
          </p:cNvSpPr>
          <p:nvPr/>
        </p:nvSpPr>
        <p:spPr bwMode="auto">
          <a:xfrm>
            <a:off x="6227766" y="2571748"/>
            <a:ext cx="2916237" cy="923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2" tIns="45696" rIns="91392" bIns="45696">
            <a:spAutoFit/>
          </a:bodyPr>
          <a:lstStyle/>
          <a:p>
            <a:r>
              <a:rPr lang="en-US" b="1" dirty="0" smtClean="0">
                <a:latin typeface="Verdana" pitchFamily="34" charset="0"/>
              </a:rPr>
              <a:t>&gt;600,000 </a:t>
            </a:r>
            <a:r>
              <a:rPr lang="en-US" b="1" dirty="0">
                <a:latin typeface="Verdana" pitchFamily="34" charset="0"/>
              </a:rPr>
              <a:t>co-workers </a:t>
            </a:r>
            <a:r>
              <a:rPr lang="en-US" b="1" dirty="0" smtClean="0">
                <a:latin typeface="Verdana" pitchFamily="34" charset="0"/>
              </a:rPr>
              <a:t>at IKEA suppliers</a:t>
            </a:r>
            <a:endParaRPr lang="en-US" b="1" dirty="0">
              <a:latin typeface="Verdana" pitchFamily="34" charset="0"/>
            </a:endParaRPr>
          </a:p>
        </p:txBody>
      </p:sp>
      <p:sp>
        <p:nvSpPr>
          <p:cNvPr id="44042" name="TextBox 13"/>
          <p:cNvSpPr txBox="1">
            <a:spLocks noChangeArrowheads="1"/>
          </p:cNvSpPr>
          <p:nvPr/>
        </p:nvSpPr>
        <p:spPr bwMode="auto">
          <a:xfrm>
            <a:off x="3348040" y="4146547"/>
            <a:ext cx="2874408" cy="36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2" tIns="45696" rIns="91392" bIns="45696">
            <a:spAutoFit/>
          </a:bodyPr>
          <a:lstStyle/>
          <a:p>
            <a:r>
              <a:rPr lang="en-US" b="1" dirty="0" smtClean="0">
                <a:latin typeface="Verdana" pitchFamily="34" charset="0"/>
              </a:rPr>
              <a:t>&gt;690 </a:t>
            </a:r>
            <a:r>
              <a:rPr lang="en-US" b="1" dirty="0">
                <a:latin typeface="Verdana" pitchFamily="34" charset="0"/>
              </a:rPr>
              <a:t>million visitors</a:t>
            </a:r>
          </a:p>
        </p:txBody>
      </p:sp>
      <p:sp>
        <p:nvSpPr>
          <p:cNvPr id="44043" name="TextBox 14"/>
          <p:cNvSpPr txBox="1">
            <a:spLocks noChangeArrowheads="1"/>
          </p:cNvSpPr>
          <p:nvPr/>
        </p:nvSpPr>
        <p:spPr bwMode="auto">
          <a:xfrm>
            <a:off x="323852" y="2859086"/>
            <a:ext cx="2720520" cy="646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2" tIns="45696" rIns="91392" bIns="45696">
            <a:spAutoFit/>
          </a:bodyPr>
          <a:lstStyle/>
          <a:p>
            <a:r>
              <a:rPr lang="en-US" b="1" dirty="0">
                <a:latin typeface="Verdana" pitchFamily="34" charset="0"/>
              </a:rPr>
              <a:t>Co-workers at</a:t>
            </a:r>
          </a:p>
          <a:p>
            <a:r>
              <a:rPr lang="en-US" b="1" dirty="0">
                <a:latin typeface="Verdana" pitchFamily="34" charset="0"/>
              </a:rPr>
              <a:t>tier </a:t>
            </a:r>
            <a:r>
              <a:rPr lang="en-US" b="1" dirty="0" smtClean="0">
                <a:latin typeface="Verdana" pitchFamily="34" charset="0"/>
              </a:rPr>
              <a:t>1 sub-suppliers</a:t>
            </a:r>
            <a:endParaRPr lang="en-US" b="1" dirty="0">
              <a:latin typeface="Verdana" pitchFamily="34" charset="0"/>
            </a:endParaRPr>
          </a:p>
        </p:txBody>
      </p:sp>
      <p:sp>
        <p:nvSpPr>
          <p:cNvPr id="44044" name="TextBox 15"/>
          <p:cNvSpPr txBox="1">
            <a:spLocks noChangeArrowheads="1"/>
          </p:cNvSpPr>
          <p:nvPr/>
        </p:nvSpPr>
        <p:spPr bwMode="auto">
          <a:xfrm>
            <a:off x="6227763" y="5421917"/>
            <a:ext cx="2794258" cy="36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2" tIns="45696" rIns="91392" bIns="45696">
            <a:spAutoFit/>
          </a:bodyPr>
          <a:lstStyle/>
          <a:p>
            <a:r>
              <a:rPr lang="en-US" b="1" dirty="0" smtClean="0">
                <a:latin typeface="Verdana" pitchFamily="34" charset="0"/>
              </a:rPr>
              <a:t>139,000 </a:t>
            </a:r>
            <a:r>
              <a:rPr lang="en-US" b="1" dirty="0">
                <a:latin typeface="Verdana" pitchFamily="34" charset="0"/>
              </a:rPr>
              <a:t>co-workers</a:t>
            </a:r>
          </a:p>
        </p:txBody>
      </p:sp>
      <p:sp>
        <p:nvSpPr>
          <p:cNvPr id="13" name="Rubrik 1"/>
          <p:cNvSpPr txBox="1">
            <a:spLocks/>
          </p:cNvSpPr>
          <p:nvPr/>
        </p:nvSpPr>
        <p:spPr bwMode="auto">
          <a:xfrm>
            <a:off x="160346" y="127985"/>
            <a:ext cx="7993054" cy="10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2" tIns="45696" rIns="91392" bIns="45696" numCol="1" anchor="b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0" fontAlgn="base" latinLnBrk="0" hangingPunct="0">
              <a:lnSpc>
                <a:spcPts val="469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latin typeface="Verdana" pitchFamily="34" charset="0"/>
              </a:rPr>
              <a:t>IKEA and people</a:t>
            </a:r>
            <a:endParaRPr lang="en-GB" sz="4000" b="1" dirty="0">
              <a:latin typeface="Verdana" pitchFamily="34" charset="0"/>
            </a:endParaRPr>
          </a:p>
        </p:txBody>
      </p:sp>
      <p:pic>
        <p:nvPicPr>
          <p:cNvPr id="15" name="Picture 19" descr="IKEA logo w frame.t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24328" y="5756670"/>
            <a:ext cx="1619672" cy="110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5D04-3E25-4EEF-961A-C4E63CFA0592}" type="slidenum">
              <a:rPr lang="en-GB" smtClean="0"/>
              <a:pPr/>
              <a:t>26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ruta 3"/>
          <p:cNvSpPr txBox="1">
            <a:spLocks noChangeArrowheads="1"/>
          </p:cNvSpPr>
          <p:nvPr/>
        </p:nvSpPr>
        <p:spPr bwMode="auto">
          <a:xfrm>
            <a:off x="609600" y="2057400"/>
            <a:ext cx="8077200" cy="30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sv-S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Start up </a:t>
            </a:r>
            <a:r>
              <a:rPr lang="sv-SE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Requirements</a:t>
            </a:r>
            <a:r>
              <a:rPr lang="sv-S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sv-S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(or IWAY Musts) must </a:t>
            </a:r>
            <a:r>
              <a:rPr lang="sv-S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be fulfilled before a business agreement can be signed. </a:t>
            </a:r>
            <a:endParaRPr lang="sv-SE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endParaRPr lang="sv-SE" sz="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sv-S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Full IWAY is required within </a:t>
            </a:r>
            <a:r>
              <a:rPr lang="sv-S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maximum 12 </a:t>
            </a:r>
            <a:r>
              <a:rPr lang="sv-S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months</a:t>
            </a:r>
            <a:r>
              <a:rPr lang="sv-S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sv-SE" sz="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Valid for IKEA group members.</a:t>
            </a:r>
            <a:endParaRPr lang="sv-SE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endParaRPr lang="sv-SE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sv-SE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sv-SE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endParaRPr lang="sv-SE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339" name="textruta 7"/>
          <p:cNvSpPr txBox="1">
            <a:spLocks noChangeArrowheads="1"/>
          </p:cNvSpPr>
          <p:nvPr/>
        </p:nvSpPr>
        <p:spPr bwMode="auto">
          <a:xfrm>
            <a:off x="498474" y="720725"/>
            <a:ext cx="84169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chemeClr val="tx2"/>
                </a:solidFill>
                <a:latin typeface="Verdana" pitchFamily="34" charset="0"/>
              </a:rPr>
              <a:t>IWAY</a:t>
            </a:r>
            <a:r>
              <a:rPr lang="en-US" altLang="zh-CN" sz="3200" b="1" dirty="0">
                <a:solidFill>
                  <a:srgbClr val="000000"/>
                </a:solidFill>
                <a:latin typeface="Verdana" pitchFamily="34" charset="0"/>
                <a:cs typeface="Verdana" pitchFamily="34" charset="0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Verdana" pitchFamily="34" charset="0"/>
                <a:cs typeface="Verdana" pitchFamily="34" charset="0"/>
              </a:rPr>
              <a:t>is a pre-condition for business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7727A2-A9D8-4012-90EB-205C5223891D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9" name="Slide Number Placeholder 1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EBE583D1-798F-41F5-B617-FD1F71C5DB4E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12" name="Bildobjekt 10" descr="logga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8713" y="5627688"/>
            <a:ext cx="11747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0" y="-10076"/>
            <a:ext cx="4525846" cy="6868079"/>
          </a:xfrm>
          <a:prstGeom prst="rect">
            <a:avLst/>
          </a:prstGeom>
          <a:solidFill>
            <a:srgbClr val="0099CC"/>
          </a:solidFill>
          <a:ln w="9525">
            <a:solidFill>
              <a:srgbClr val="6699FF"/>
            </a:solidFill>
            <a:miter lim="800000"/>
            <a:headEnd/>
            <a:tailEnd/>
          </a:ln>
        </p:spPr>
        <p:txBody>
          <a:bodyPr wrap="none" lIns="80091" tIns="40046" rIns="80091" bIns="40046" anchor="ctr"/>
          <a:lstStyle/>
          <a:p>
            <a:pPr algn="ctr" defTabSz="1134617" fontAlgn="base">
              <a:spcBef>
                <a:spcPct val="0"/>
              </a:spcBef>
              <a:spcAft>
                <a:spcPct val="0"/>
              </a:spcAft>
            </a:pPr>
            <a:r>
              <a:rPr lang="en-GB" sz="5300" dirty="0" smtClean="0">
                <a:solidFill>
                  <a:srgbClr val="FFFFFF"/>
                </a:solidFill>
              </a:rPr>
              <a:t>To create</a:t>
            </a:r>
          </a:p>
          <a:p>
            <a:pPr algn="ctr" defTabSz="1134617" fontAlgn="base">
              <a:spcBef>
                <a:spcPct val="0"/>
              </a:spcBef>
              <a:spcAft>
                <a:spcPct val="0"/>
              </a:spcAft>
            </a:pPr>
            <a:r>
              <a:rPr lang="en-GB" sz="5300" dirty="0" smtClean="0">
                <a:solidFill>
                  <a:srgbClr val="FFFFFF"/>
                </a:solidFill>
              </a:rPr>
              <a:t>a better</a:t>
            </a:r>
          </a:p>
          <a:p>
            <a:pPr algn="ctr" defTabSz="1134617" fontAlgn="base">
              <a:spcBef>
                <a:spcPct val="0"/>
              </a:spcBef>
              <a:spcAft>
                <a:spcPct val="0"/>
              </a:spcAft>
            </a:pPr>
            <a:r>
              <a:rPr lang="en-GB" sz="5300" dirty="0" smtClean="0">
                <a:solidFill>
                  <a:srgbClr val="FFFFFF"/>
                </a:solidFill>
              </a:rPr>
              <a:t>everyday</a:t>
            </a:r>
          </a:p>
          <a:p>
            <a:pPr algn="ctr" defTabSz="1134617" fontAlgn="base">
              <a:spcBef>
                <a:spcPct val="0"/>
              </a:spcBef>
              <a:spcAft>
                <a:spcPct val="0"/>
              </a:spcAft>
            </a:pPr>
            <a:r>
              <a:rPr lang="en-GB" sz="5300" dirty="0" smtClean="0">
                <a:solidFill>
                  <a:srgbClr val="FFFFFF"/>
                </a:solidFill>
              </a:rPr>
              <a:t>life for</a:t>
            </a:r>
          </a:p>
          <a:p>
            <a:pPr algn="ctr" defTabSz="1134617" fontAlgn="base">
              <a:spcBef>
                <a:spcPct val="0"/>
              </a:spcBef>
              <a:spcAft>
                <a:spcPct val="0"/>
              </a:spcAft>
            </a:pPr>
            <a:r>
              <a:rPr lang="en-GB" sz="5300" dirty="0" smtClean="0">
                <a:solidFill>
                  <a:srgbClr val="FFFFFF"/>
                </a:solidFill>
              </a:rPr>
              <a:t>the many</a:t>
            </a:r>
          </a:p>
          <a:p>
            <a:pPr algn="ctr" defTabSz="1134617" fontAlgn="base">
              <a:spcBef>
                <a:spcPct val="0"/>
              </a:spcBef>
              <a:spcAft>
                <a:spcPct val="0"/>
              </a:spcAft>
            </a:pPr>
            <a:r>
              <a:rPr lang="en-GB" sz="5300" dirty="0" smtClean="0">
                <a:solidFill>
                  <a:srgbClr val="FFFFFF"/>
                </a:solidFill>
              </a:rPr>
              <a:t>people.</a:t>
            </a: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91" tIns="40046" rIns="80091" bIns="40046" anchor="ctr" anchorCtr="1"/>
          <a:lstStyle/>
          <a:p>
            <a:pPr defTabSz="1134617" fontAlgn="base">
              <a:spcBef>
                <a:spcPct val="0"/>
              </a:spcBef>
              <a:spcAft>
                <a:spcPct val="0"/>
              </a:spcAft>
            </a:pPr>
            <a:endParaRPr lang="en-US" sz="3500" dirty="0" smtClean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64088" y="2276872"/>
            <a:ext cx="27206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85BF"/>
                </a:solidFill>
                <a:latin typeface="Verdana"/>
                <a:cs typeface="Verdana"/>
              </a:rPr>
              <a:t>THANK YOU!</a:t>
            </a:r>
            <a:endParaRPr lang="en-GB" sz="2800" dirty="0"/>
          </a:p>
        </p:txBody>
      </p:sp>
      <p:pic>
        <p:nvPicPr>
          <p:cNvPr id="6" name="Picture 19" descr="IKEA logo w frame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5756670"/>
            <a:ext cx="1619672" cy="110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5D04-3E25-4EEF-961A-C4E63CFA0592}" type="slidenum">
              <a:rPr lang="en-GB" smtClean="0"/>
              <a:pPr/>
              <a:t>28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\\TSOCNSK-NT0001\EAZY$\Desktop\logo\IKEAlgBY [Converted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381377"/>
            <a:ext cx="50482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1066800" y="1476377"/>
            <a:ext cx="2790825" cy="2532063"/>
            <a:chOff x="1066800" y="1447800"/>
            <a:chExt cx="2791444" cy="2531334"/>
          </a:xfrm>
        </p:grpSpPr>
        <p:sp>
          <p:nvSpPr>
            <p:cNvPr id="6" name="TextBox 17"/>
            <p:cNvSpPr txBox="1">
              <a:spLocks noChangeArrowheads="1"/>
            </p:cNvSpPr>
            <p:nvPr/>
          </p:nvSpPr>
          <p:spPr bwMode="auto">
            <a:xfrm rot="-260326">
              <a:off x="1413381" y="1447800"/>
              <a:ext cx="2133433" cy="26163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Verdana" pitchFamily="34" charset="0"/>
                </a:rPr>
                <a:t>Name of the founder</a:t>
              </a:r>
              <a:endParaRPr lang="en-GB" sz="1100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grpSp>
          <p:nvGrpSpPr>
            <p:cNvPr id="7" name="Group 39"/>
            <p:cNvGrpSpPr>
              <a:grpSpLocks/>
            </p:cNvGrpSpPr>
            <p:nvPr/>
          </p:nvGrpSpPr>
          <p:grpSpPr bwMode="auto">
            <a:xfrm rot="11761647" flipV="1">
              <a:off x="1066800" y="2303845"/>
              <a:ext cx="2020141" cy="1674519"/>
              <a:chOff x="7004050" y="2057400"/>
              <a:chExt cx="1387475" cy="2312987"/>
            </a:xfrm>
          </p:grpSpPr>
          <p:sp>
            <p:nvSpPr>
              <p:cNvPr id="12" name="Freeform 7"/>
              <p:cNvSpPr>
                <a:spLocks/>
              </p:cNvSpPr>
              <p:nvPr/>
            </p:nvSpPr>
            <p:spPr bwMode="auto">
              <a:xfrm>
                <a:off x="7086600" y="2057400"/>
                <a:ext cx="1304925" cy="2073275"/>
              </a:xfrm>
              <a:custGeom>
                <a:avLst/>
                <a:gdLst>
                  <a:gd name="T0" fmla="*/ 2147483647 w 822"/>
                  <a:gd name="T1" fmla="*/ 2147483647 h 1306"/>
                  <a:gd name="T2" fmla="*/ 2147483647 w 822"/>
                  <a:gd name="T3" fmla="*/ 2147483647 h 1306"/>
                  <a:gd name="T4" fmla="*/ 2147483647 w 822"/>
                  <a:gd name="T5" fmla="*/ 2147483647 h 1306"/>
                  <a:gd name="T6" fmla="*/ 2147483647 w 822"/>
                  <a:gd name="T7" fmla="*/ 2147483647 h 1306"/>
                  <a:gd name="T8" fmla="*/ 2147483647 w 822"/>
                  <a:gd name="T9" fmla="*/ 2147483647 h 1306"/>
                  <a:gd name="T10" fmla="*/ 2147483647 w 822"/>
                  <a:gd name="T11" fmla="*/ 2147483647 h 1306"/>
                  <a:gd name="T12" fmla="*/ 2147483647 w 822"/>
                  <a:gd name="T13" fmla="*/ 2147483647 h 1306"/>
                  <a:gd name="T14" fmla="*/ 2147483647 w 822"/>
                  <a:gd name="T15" fmla="*/ 2147483647 h 1306"/>
                  <a:gd name="T16" fmla="*/ 2147483647 w 822"/>
                  <a:gd name="T17" fmla="*/ 2147483647 h 1306"/>
                  <a:gd name="T18" fmla="*/ 2147483647 w 822"/>
                  <a:gd name="T19" fmla="*/ 2147483647 h 1306"/>
                  <a:gd name="T20" fmla="*/ 2147483647 w 822"/>
                  <a:gd name="T21" fmla="*/ 2147483647 h 1306"/>
                  <a:gd name="T22" fmla="*/ 2147483647 w 822"/>
                  <a:gd name="T23" fmla="*/ 2147483647 h 1306"/>
                  <a:gd name="T24" fmla="*/ 2147483647 w 822"/>
                  <a:gd name="T25" fmla="*/ 2147483647 h 1306"/>
                  <a:gd name="T26" fmla="*/ 2147483647 w 822"/>
                  <a:gd name="T27" fmla="*/ 2147483647 h 1306"/>
                  <a:gd name="T28" fmla="*/ 2147483647 w 822"/>
                  <a:gd name="T29" fmla="*/ 2147483647 h 1306"/>
                  <a:gd name="T30" fmla="*/ 2147483647 w 822"/>
                  <a:gd name="T31" fmla="*/ 2147483647 h 1306"/>
                  <a:gd name="T32" fmla="*/ 2147483647 w 822"/>
                  <a:gd name="T33" fmla="*/ 2147483647 h 1306"/>
                  <a:gd name="T34" fmla="*/ 2147483647 w 822"/>
                  <a:gd name="T35" fmla="*/ 2147483647 h 1306"/>
                  <a:gd name="T36" fmla="*/ 2147483647 w 822"/>
                  <a:gd name="T37" fmla="*/ 2147483647 h 1306"/>
                  <a:gd name="T38" fmla="*/ 2147483647 w 822"/>
                  <a:gd name="T39" fmla="*/ 2147483647 h 1306"/>
                  <a:gd name="T40" fmla="*/ 2147483647 w 822"/>
                  <a:gd name="T41" fmla="*/ 2147483647 h 1306"/>
                  <a:gd name="T42" fmla="*/ 2147483647 w 822"/>
                  <a:gd name="T43" fmla="*/ 2147483647 h 1306"/>
                  <a:gd name="T44" fmla="*/ 2147483647 w 822"/>
                  <a:gd name="T45" fmla="*/ 2147483647 h 1306"/>
                  <a:gd name="T46" fmla="*/ 0 w 822"/>
                  <a:gd name="T47" fmla="*/ 2147483647 h 1306"/>
                  <a:gd name="T48" fmla="*/ 2147483647 w 822"/>
                  <a:gd name="T49" fmla="*/ 2147483647 h 1306"/>
                  <a:gd name="T50" fmla="*/ 2147483647 w 822"/>
                  <a:gd name="T51" fmla="*/ 2147483647 h 1306"/>
                  <a:gd name="T52" fmla="*/ 2147483647 w 822"/>
                  <a:gd name="T53" fmla="*/ 2147483647 h 1306"/>
                  <a:gd name="T54" fmla="*/ 2147483647 w 822"/>
                  <a:gd name="T55" fmla="*/ 2147483647 h 1306"/>
                  <a:gd name="T56" fmla="*/ 2147483647 w 822"/>
                  <a:gd name="T57" fmla="*/ 2147483647 h 1306"/>
                  <a:gd name="T58" fmla="*/ 2147483647 w 822"/>
                  <a:gd name="T59" fmla="*/ 2147483647 h 1306"/>
                  <a:gd name="T60" fmla="*/ 2147483647 w 822"/>
                  <a:gd name="T61" fmla="*/ 2147483647 h 1306"/>
                  <a:gd name="T62" fmla="*/ 2147483647 w 822"/>
                  <a:gd name="T63" fmla="*/ 2147483647 h 1306"/>
                  <a:gd name="T64" fmla="*/ 2147483647 w 822"/>
                  <a:gd name="T65" fmla="*/ 2147483647 h 1306"/>
                  <a:gd name="T66" fmla="*/ 2147483647 w 822"/>
                  <a:gd name="T67" fmla="*/ 2147483647 h 1306"/>
                  <a:gd name="T68" fmla="*/ 2147483647 w 822"/>
                  <a:gd name="T69" fmla="*/ 2147483647 h 1306"/>
                  <a:gd name="T70" fmla="*/ 2147483647 w 822"/>
                  <a:gd name="T71" fmla="*/ 2147483647 h 1306"/>
                  <a:gd name="T72" fmla="*/ 2147483647 w 822"/>
                  <a:gd name="T73" fmla="*/ 2147483647 h 1306"/>
                  <a:gd name="T74" fmla="*/ 2147483647 w 822"/>
                  <a:gd name="T75" fmla="*/ 2147483647 h 1306"/>
                  <a:gd name="T76" fmla="*/ 2147483647 w 822"/>
                  <a:gd name="T77" fmla="*/ 2147483647 h 1306"/>
                  <a:gd name="T78" fmla="*/ 2147483647 w 822"/>
                  <a:gd name="T79" fmla="*/ 2147483647 h 1306"/>
                  <a:gd name="T80" fmla="*/ 2147483647 w 822"/>
                  <a:gd name="T81" fmla="*/ 2147483647 h 1306"/>
                  <a:gd name="T82" fmla="*/ 2147483647 w 822"/>
                  <a:gd name="T83" fmla="*/ 2147483647 h 1306"/>
                  <a:gd name="T84" fmla="*/ 2147483647 w 822"/>
                  <a:gd name="T85" fmla="*/ 2147483647 h 1306"/>
                  <a:gd name="T86" fmla="*/ 2147483647 w 822"/>
                  <a:gd name="T87" fmla="*/ 2147483647 h 1306"/>
                  <a:gd name="T88" fmla="*/ 2147483647 w 822"/>
                  <a:gd name="T89" fmla="*/ 2147483647 h 1306"/>
                  <a:gd name="T90" fmla="*/ 2147483647 w 822"/>
                  <a:gd name="T91" fmla="*/ 2147483647 h 1306"/>
                  <a:gd name="T92" fmla="*/ 2147483647 w 822"/>
                  <a:gd name="T93" fmla="*/ 2147483647 h 1306"/>
                  <a:gd name="T94" fmla="*/ 2147483647 w 822"/>
                  <a:gd name="T95" fmla="*/ 0 h 1306"/>
                  <a:gd name="T96" fmla="*/ 2147483647 w 822"/>
                  <a:gd name="T97" fmla="*/ 0 h 1306"/>
                  <a:gd name="T98" fmla="*/ 2147483647 w 822"/>
                  <a:gd name="T99" fmla="*/ 2147483647 h 1306"/>
                  <a:gd name="T100" fmla="*/ 2147483647 w 822"/>
                  <a:gd name="T101" fmla="*/ 2147483647 h 1306"/>
                  <a:gd name="T102" fmla="*/ 2147483647 w 822"/>
                  <a:gd name="T103" fmla="*/ 2147483647 h 130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822"/>
                  <a:gd name="T157" fmla="*/ 0 h 1306"/>
                  <a:gd name="T158" fmla="*/ 822 w 822"/>
                  <a:gd name="T159" fmla="*/ 1306 h 130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822" h="1306">
                    <a:moveTo>
                      <a:pt x="685" y="12"/>
                    </a:moveTo>
                    <a:lnTo>
                      <a:pt x="685" y="12"/>
                    </a:lnTo>
                    <a:lnTo>
                      <a:pt x="701" y="34"/>
                    </a:lnTo>
                    <a:lnTo>
                      <a:pt x="713" y="55"/>
                    </a:lnTo>
                    <a:lnTo>
                      <a:pt x="726" y="76"/>
                    </a:lnTo>
                    <a:lnTo>
                      <a:pt x="738" y="98"/>
                    </a:lnTo>
                    <a:lnTo>
                      <a:pt x="747" y="119"/>
                    </a:lnTo>
                    <a:lnTo>
                      <a:pt x="755" y="142"/>
                    </a:lnTo>
                    <a:lnTo>
                      <a:pt x="762" y="166"/>
                    </a:lnTo>
                    <a:lnTo>
                      <a:pt x="769" y="189"/>
                    </a:lnTo>
                    <a:lnTo>
                      <a:pt x="772" y="212"/>
                    </a:lnTo>
                    <a:lnTo>
                      <a:pt x="776" y="235"/>
                    </a:lnTo>
                    <a:lnTo>
                      <a:pt x="778" y="258"/>
                    </a:lnTo>
                    <a:lnTo>
                      <a:pt x="779" y="282"/>
                    </a:lnTo>
                    <a:lnTo>
                      <a:pt x="778" y="330"/>
                    </a:lnTo>
                    <a:lnTo>
                      <a:pt x="772" y="378"/>
                    </a:lnTo>
                    <a:lnTo>
                      <a:pt x="765" y="426"/>
                    </a:lnTo>
                    <a:lnTo>
                      <a:pt x="753" y="474"/>
                    </a:lnTo>
                    <a:lnTo>
                      <a:pt x="738" y="522"/>
                    </a:lnTo>
                    <a:lnTo>
                      <a:pt x="722" y="569"/>
                    </a:lnTo>
                    <a:lnTo>
                      <a:pt x="703" y="613"/>
                    </a:lnTo>
                    <a:lnTo>
                      <a:pt x="683" y="658"/>
                    </a:lnTo>
                    <a:lnTo>
                      <a:pt x="660" y="701"/>
                    </a:lnTo>
                    <a:lnTo>
                      <a:pt x="639" y="742"/>
                    </a:lnTo>
                    <a:lnTo>
                      <a:pt x="610" y="790"/>
                    </a:lnTo>
                    <a:lnTo>
                      <a:pt x="580" y="835"/>
                    </a:lnTo>
                    <a:lnTo>
                      <a:pt x="548" y="879"/>
                    </a:lnTo>
                    <a:lnTo>
                      <a:pt x="514" y="924"/>
                    </a:lnTo>
                    <a:lnTo>
                      <a:pt x="478" y="965"/>
                    </a:lnTo>
                    <a:lnTo>
                      <a:pt x="441" y="1006"/>
                    </a:lnTo>
                    <a:lnTo>
                      <a:pt x="403" y="1045"/>
                    </a:lnTo>
                    <a:lnTo>
                      <a:pt x="364" y="1083"/>
                    </a:lnTo>
                    <a:lnTo>
                      <a:pt x="328" y="1115"/>
                    </a:lnTo>
                    <a:lnTo>
                      <a:pt x="292" y="1145"/>
                    </a:lnTo>
                    <a:lnTo>
                      <a:pt x="255" y="1174"/>
                    </a:lnTo>
                    <a:lnTo>
                      <a:pt x="216" y="1202"/>
                    </a:lnTo>
                    <a:lnTo>
                      <a:pt x="175" y="1227"/>
                    </a:lnTo>
                    <a:lnTo>
                      <a:pt x="132" y="1249"/>
                    </a:lnTo>
                    <a:lnTo>
                      <a:pt x="89" y="1268"/>
                    </a:lnTo>
                    <a:lnTo>
                      <a:pt x="45" y="1284"/>
                    </a:lnTo>
                    <a:lnTo>
                      <a:pt x="21" y="1290"/>
                    </a:lnTo>
                    <a:lnTo>
                      <a:pt x="9" y="1295"/>
                    </a:lnTo>
                    <a:lnTo>
                      <a:pt x="0" y="1300"/>
                    </a:lnTo>
                    <a:lnTo>
                      <a:pt x="0" y="1304"/>
                    </a:lnTo>
                    <a:lnTo>
                      <a:pt x="0" y="1306"/>
                    </a:lnTo>
                    <a:lnTo>
                      <a:pt x="5" y="1306"/>
                    </a:lnTo>
                    <a:lnTo>
                      <a:pt x="14" y="1304"/>
                    </a:lnTo>
                    <a:lnTo>
                      <a:pt x="59" y="1293"/>
                    </a:lnTo>
                    <a:lnTo>
                      <a:pt x="103" y="1277"/>
                    </a:lnTo>
                    <a:lnTo>
                      <a:pt x="146" y="1259"/>
                    </a:lnTo>
                    <a:lnTo>
                      <a:pt x="189" y="1238"/>
                    </a:lnTo>
                    <a:lnTo>
                      <a:pt x="230" y="1215"/>
                    </a:lnTo>
                    <a:lnTo>
                      <a:pt x="269" y="1190"/>
                    </a:lnTo>
                    <a:lnTo>
                      <a:pt x="309" y="1161"/>
                    </a:lnTo>
                    <a:lnTo>
                      <a:pt x="346" y="1131"/>
                    </a:lnTo>
                    <a:lnTo>
                      <a:pt x="383" y="1099"/>
                    </a:lnTo>
                    <a:lnTo>
                      <a:pt x="417" y="1067"/>
                    </a:lnTo>
                    <a:lnTo>
                      <a:pt x="451" y="1033"/>
                    </a:lnTo>
                    <a:lnTo>
                      <a:pt x="485" y="997"/>
                    </a:lnTo>
                    <a:lnTo>
                      <a:pt x="515" y="961"/>
                    </a:lnTo>
                    <a:lnTo>
                      <a:pt x="546" y="926"/>
                    </a:lnTo>
                    <a:lnTo>
                      <a:pt x="574" y="888"/>
                    </a:lnTo>
                    <a:lnTo>
                      <a:pt x="603" y="853"/>
                    </a:lnTo>
                    <a:lnTo>
                      <a:pt x="630" y="813"/>
                    </a:lnTo>
                    <a:lnTo>
                      <a:pt x="656" y="772"/>
                    </a:lnTo>
                    <a:lnTo>
                      <a:pt x="681" y="731"/>
                    </a:lnTo>
                    <a:lnTo>
                      <a:pt x="706" y="687"/>
                    </a:lnTo>
                    <a:lnTo>
                      <a:pt x="730" y="642"/>
                    </a:lnTo>
                    <a:lnTo>
                      <a:pt x="751" y="596"/>
                    </a:lnTo>
                    <a:lnTo>
                      <a:pt x="771" y="549"/>
                    </a:lnTo>
                    <a:lnTo>
                      <a:pt x="787" y="501"/>
                    </a:lnTo>
                    <a:lnTo>
                      <a:pt x="801" y="453"/>
                    </a:lnTo>
                    <a:lnTo>
                      <a:pt x="810" y="405"/>
                    </a:lnTo>
                    <a:lnTo>
                      <a:pt x="819" y="355"/>
                    </a:lnTo>
                    <a:lnTo>
                      <a:pt x="821" y="307"/>
                    </a:lnTo>
                    <a:lnTo>
                      <a:pt x="822" y="282"/>
                    </a:lnTo>
                    <a:lnTo>
                      <a:pt x="821" y="258"/>
                    </a:lnTo>
                    <a:lnTo>
                      <a:pt x="819" y="233"/>
                    </a:lnTo>
                    <a:lnTo>
                      <a:pt x="815" y="208"/>
                    </a:lnTo>
                    <a:lnTo>
                      <a:pt x="812" y="185"/>
                    </a:lnTo>
                    <a:lnTo>
                      <a:pt x="806" y="162"/>
                    </a:lnTo>
                    <a:lnTo>
                      <a:pt x="799" y="137"/>
                    </a:lnTo>
                    <a:lnTo>
                      <a:pt x="790" y="114"/>
                    </a:lnTo>
                    <a:lnTo>
                      <a:pt x="778" y="84"/>
                    </a:lnTo>
                    <a:lnTo>
                      <a:pt x="763" y="55"/>
                    </a:lnTo>
                    <a:lnTo>
                      <a:pt x="746" y="28"/>
                    </a:lnTo>
                    <a:lnTo>
                      <a:pt x="726" y="1"/>
                    </a:lnTo>
                    <a:lnTo>
                      <a:pt x="722" y="0"/>
                    </a:lnTo>
                    <a:lnTo>
                      <a:pt x="717" y="0"/>
                    </a:lnTo>
                    <a:lnTo>
                      <a:pt x="710" y="0"/>
                    </a:lnTo>
                    <a:lnTo>
                      <a:pt x="701" y="3"/>
                    </a:lnTo>
                    <a:lnTo>
                      <a:pt x="689" y="9"/>
                    </a:lnTo>
                    <a:lnTo>
                      <a:pt x="685" y="10"/>
                    </a:lnTo>
                    <a:lnTo>
                      <a:pt x="685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3" name="Freeform 8"/>
              <p:cNvSpPr>
                <a:spLocks/>
              </p:cNvSpPr>
              <p:nvPr/>
            </p:nvSpPr>
            <p:spPr bwMode="auto">
              <a:xfrm>
                <a:off x="7004050" y="3847249"/>
                <a:ext cx="315142" cy="523138"/>
              </a:xfrm>
              <a:custGeom>
                <a:avLst/>
                <a:gdLst>
                  <a:gd name="T0" fmla="*/ 2147483647 w 303"/>
                  <a:gd name="T1" fmla="*/ 2147483647 h 387"/>
                  <a:gd name="T2" fmla="*/ 2147483647 w 303"/>
                  <a:gd name="T3" fmla="*/ 2147483647 h 387"/>
                  <a:gd name="T4" fmla="*/ 2147483647 w 303"/>
                  <a:gd name="T5" fmla="*/ 2147483647 h 387"/>
                  <a:gd name="T6" fmla="*/ 2147483647 w 303"/>
                  <a:gd name="T7" fmla="*/ 2147483647 h 387"/>
                  <a:gd name="T8" fmla="*/ 2147483647 w 303"/>
                  <a:gd name="T9" fmla="*/ 2147483647 h 387"/>
                  <a:gd name="T10" fmla="*/ 0 w 303"/>
                  <a:gd name="T11" fmla="*/ 2147483647 h 387"/>
                  <a:gd name="T12" fmla="*/ 0 w 303"/>
                  <a:gd name="T13" fmla="*/ 2147483647 h 387"/>
                  <a:gd name="T14" fmla="*/ 2147483647 w 303"/>
                  <a:gd name="T15" fmla="*/ 2147483647 h 387"/>
                  <a:gd name="T16" fmla="*/ 2147483647 w 303"/>
                  <a:gd name="T17" fmla="*/ 2147483647 h 387"/>
                  <a:gd name="T18" fmla="*/ 2147483647 w 303"/>
                  <a:gd name="T19" fmla="*/ 2147483647 h 387"/>
                  <a:gd name="T20" fmla="*/ 2147483647 w 303"/>
                  <a:gd name="T21" fmla="*/ 2147483647 h 387"/>
                  <a:gd name="T22" fmla="*/ 2147483647 w 303"/>
                  <a:gd name="T23" fmla="*/ 2147483647 h 387"/>
                  <a:gd name="T24" fmla="*/ 2147483647 w 303"/>
                  <a:gd name="T25" fmla="*/ 2147483647 h 387"/>
                  <a:gd name="T26" fmla="*/ 2147483647 w 303"/>
                  <a:gd name="T27" fmla="*/ 2147483647 h 387"/>
                  <a:gd name="T28" fmla="*/ 2147483647 w 303"/>
                  <a:gd name="T29" fmla="*/ 2147483647 h 387"/>
                  <a:gd name="T30" fmla="*/ 2147483647 w 303"/>
                  <a:gd name="T31" fmla="*/ 2147483647 h 387"/>
                  <a:gd name="T32" fmla="*/ 2147483647 w 303"/>
                  <a:gd name="T33" fmla="*/ 2147483647 h 387"/>
                  <a:gd name="T34" fmla="*/ 2147483647 w 303"/>
                  <a:gd name="T35" fmla="*/ 2147483647 h 387"/>
                  <a:gd name="T36" fmla="*/ 2147483647 w 303"/>
                  <a:gd name="T37" fmla="*/ 2147483647 h 387"/>
                  <a:gd name="T38" fmla="*/ 2147483647 w 303"/>
                  <a:gd name="T39" fmla="*/ 2147483647 h 387"/>
                  <a:gd name="T40" fmla="*/ 2147483647 w 303"/>
                  <a:gd name="T41" fmla="*/ 2147483647 h 387"/>
                  <a:gd name="T42" fmla="*/ 2147483647 w 303"/>
                  <a:gd name="T43" fmla="*/ 2147483647 h 387"/>
                  <a:gd name="T44" fmla="*/ 2147483647 w 303"/>
                  <a:gd name="T45" fmla="*/ 2147483647 h 387"/>
                  <a:gd name="T46" fmla="*/ 2147483647 w 303"/>
                  <a:gd name="T47" fmla="*/ 2147483647 h 387"/>
                  <a:gd name="T48" fmla="*/ 2147483647 w 303"/>
                  <a:gd name="T49" fmla="*/ 2147483647 h 387"/>
                  <a:gd name="T50" fmla="*/ 2147483647 w 303"/>
                  <a:gd name="T51" fmla="*/ 2147483647 h 387"/>
                  <a:gd name="T52" fmla="*/ 2147483647 w 303"/>
                  <a:gd name="T53" fmla="*/ 2147483647 h 387"/>
                  <a:gd name="T54" fmla="*/ 2147483647 w 303"/>
                  <a:gd name="T55" fmla="*/ 2147483647 h 387"/>
                  <a:gd name="T56" fmla="*/ 2147483647 w 303"/>
                  <a:gd name="T57" fmla="*/ 2147483647 h 387"/>
                  <a:gd name="T58" fmla="*/ 2147483647 w 303"/>
                  <a:gd name="T59" fmla="*/ 0 h 387"/>
                  <a:gd name="T60" fmla="*/ 2147483647 w 303"/>
                  <a:gd name="T61" fmla="*/ 2147483647 h 387"/>
                  <a:gd name="T62" fmla="*/ 2147483647 w 303"/>
                  <a:gd name="T63" fmla="*/ 2147483647 h 38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03"/>
                  <a:gd name="T97" fmla="*/ 0 h 387"/>
                  <a:gd name="T98" fmla="*/ 303 w 303"/>
                  <a:gd name="T99" fmla="*/ 387 h 38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03" h="387">
                    <a:moveTo>
                      <a:pt x="177" y="9"/>
                    </a:moveTo>
                    <a:lnTo>
                      <a:pt x="177" y="9"/>
                    </a:lnTo>
                    <a:lnTo>
                      <a:pt x="152" y="34"/>
                    </a:lnTo>
                    <a:lnTo>
                      <a:pt x="127" y="61"/>
                    </a:lnTo>
                    <a:lnTo>
                      <a:pt x="102" y="88"/>
                    </a:lnTo>
                    <a:lnTo>
                      <a:pt x="77" y="114"/>
                    </a:lnTo>
                    <a:lnTo>
                      <a:pt x="54" y="141"/>
                    </a:lnTo>
                    <a:lnTo>
                      <a:pt x="32" y="170"/>
                    </a:lnTo>
                    <a:lnTo>
                      <a:pt x="14" y="200"/>
                    </a:lnTo>
                    <a:lnTo>
                      <a:pt x="7" y="218"/>
                    </a:lnTo>
                    <a:lnTo>
                      <a:pt x="0" y="234"/>
                    </a:lnTo>
                    <a:lnTo>
                      <a:pt x="0" y="236"/>
                    </a:lnTo>
                    <a:lnTo>
                      <a:pt x="0" y="239"/>
                    </a:lnTo>
                    <a:lnTo>
                      <a:pt x="4" y="241"/>
                    </a:lnTo>
                    <a:lnTo>
                      <a:pt x="75" y="286"/>
                    </a:lnTo>
                    <a:lnTo>
                      <a:pt x="146" y="327"/>
                    </a:lnTo>
                    <a:lnTo>
                      <a:pt x="207" y="361"/>
                    </a:lnTo>
                    <a:lnTo>
                      <a:pt x="237" y="377"/>
                    </a:lnTo>
                    <a:lnTo>
                      <a:pt x="254" y="382"/>
                    </a:lnTo>
                    <a:lnTo>
                      <a:pt x="270" y="387"/>
                    </a:lnTo>
                    <a:lnTo>
                      <a:pt x="275" y="387"/>
                    </a:lnTo>
                    <a:lnTo>
                      <a:pt x="282" y="387"/>
                    </a:lnTo>
                    <a:lnTo>
                      <a:pt x="289" y="384"/>
                    </a:lnTo>
                    <a:lnTo>
                      <a:pt x="296" y="380"/>
                    </a:lnTo>
                    <a:lnTo>
                      <a:pt x="302" y="377"/>
                    </a:lnTo>
                    <a:lnTo>
                      <a:pt x="303" y="373"/>
                    </a:lnTo>
                    <a:lnTo>
                      <a:pt x="302" y="370"/>
                    </a:lnTo>
                    <a:lnTo>
                      <a:pt x="296" y="366"/>
                    </a:lnTo>
                    <a:lnTo>
                      <a:pt x="271" y="357"/>
                    </a:lnTo>
                    <a:lnTo>
                      <a:pt x="248" y="346"/>
                    </a:lnTo>
                    <a:lnTo>
                      <a:pt x="202" y="320"/>
                    </a:lnTo>
                    <a:lnTo>
                      <a:pt x="141" y="286"/>
                    </a:lnTo>
                    <a:lnTo>
                      <a:pt x="82" y="250"/>
                    </a:lnTo>
                    <a:lnTo>
                      <a:pt x="57" y="234"/>
                    </a:lnTo>
                    <a:lnTo>
                      <a:pt x="47" y="229"/>
                    </a:lnTo>
                    <a:lnTo>
                      <a:pt x="45" y="225"/>
                    </a:lnTo>
                    <a:lnTo>
                      <a:pt x="45" y="220"/>
                    </a:lnTo>
                    <a:lnTo>
                      <a:pt x="56" y="196"/>
                    </a:lnTo>
                    <a:lnTo>
                      <a:pt x="66" y="177"/>
                    </a:lnTo>
                    <a:lnTo>
                      <a:pt x="80" y="157"/>
                    </a:lnTo>
                    <a:lnTo>
                      <a:pt x="95" y="139"/>
                    </a:lnTo>
                    <a:lnTo>
                      <a:pt x="123" y="106"/>
                    </a:lnTo>
                    <a:lnTo>
                      <a:pt x="154" y="73"/>
                    </a:lnTo>
                    <a:lnTo>
                      <a:pt x="184" y="41"/>
                    </a:lnTo>
                    <a:lnTo>
                      <a:pt x="214" y="9"/>
                    </a:lnTo>
                    <a:lnTo>
                      <a:pt x="216" y="4"/>
                    </a:lnTo>
                    <a:lnTo>
                      <a:pt x="214" y="2"/>
                    </a:lnTo>
                    <a:lnTo>
                      <a:pt x="211" y="0"/>
                    </a:lnTo>
                    <a:lnTo>
                      <a:pt x="204" y="0"/>
                    </a:lnTo>
                    <a:lnTo>
                      <a:pt x="188" y="2"/>
                    </a:lnTo>
                    <a:lnTo>
                      <a:pt x="180" y="6"/>
                    </a:lnTo>
                    <a:lnTo>
                      <a:pt x="177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</p:grpSp>
        <p:sp>
          <p:nvSpPr>
            <p:cNvPr id="8" name="TextBox 40"/>
            <p:cNvSpPr txBox="1">
              <a:spLocks noChangeArrowheads="1"/>
            </p:cNvSpPr>
            <p:nvPr/>
          </p:nvSpPr>
          <p:spPr bwMode="auto">
            <a:xfrm>
              <a:off x="1413381" y="1828838"/>
              <a:ext cx="2133433" cy="369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 dirty="0">
                  <a:latin typeface="Verdana" pitchFamily="34" charset="0"/>
                </a:rPr>
                <a:t>I</a:t>
              </a:r>
              <a:r>
                <a:rPr lang="en-US" dirty="0">
                  <a:latin typeface="Verdana" pitchFamily="34" charset="0"/>
                </a:rPr>
                <a:t>ngvar </a:t>
              </a:r>
              <a:r>
                <a:rPr lang="en-US" b="1" dirty="0">
                  <a:latin typeface="Verdana" pitchFamily="34" charset="0"/>
                </a:rPr>
                <a:t>K</a:t>
              </a:r>
              <a:r>
                <a:rPr lang="en-US" dirty="0">
                  <a:latin typeface="Verdana" pitchFamily="34" charset="0"/>
                </a:rPr>
                <a:t>amprad</a:t>
              </a:r>
              <a:endParaRPr lang="en-GB" dirty="0"/>
            </a:p>
          </p:txBody>
        </p:sp>
        <p:grpSp>
          <p:nvGrpSpPr>
            <p:cNvPr id="9" name="Group 46"/>
            <p:cNvGrpSpPr>
              <a:grpSpLocks/>
            </p:cNvGrpSpPr>
            <p:nvPr/>
          </p:nvGrpSpPr>
          <p:grpSpPr bwMode="auto">
            <a:xfrm rot="10178697">
              <a:off x="2571093" y="2001864"/>
              <a:ext cx="1287151" cy="1977270"/>
              <a:chOff x="3033713" y="3305175"/>
              <a:chExt cx="1655763" cy="2116138"/>
            </a:xfrm>
          </p:grpSpPr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3233738" y="3424238"/>
                <a:ext cx="1455738" cy="1997075"/>
              </a:xfrm>
              <a:custGeom>
                <a:avLst/>
                <a:gdLst>
                  <a:gd name="T0" fmla="*/ 2147483647 w 917"/>
                  <a:gd name="T1" fmla="*/ 2147483647 h 1258"/>
                  <a:gd name="T2" fmla="*/ 2147483647 w 917"/>
                  <a:gd name="T3" fmla="*/ 2147483647 h 1258"/>
                  <a:gd name="T4" fmla="*/ 2147483647 w 917"/>
                  <a:gd name="T5" fmla="*/ 2147483647 h 1258"/>
                  <a:gd name="T6" fmla="*/ 2147483647 w 917"/>
                  <a:gd name="T7" fmla="*/ 2147483647 h 1258"/>
                  <a:gd name="T8" fmla="*/ 2147483647 w 917"/>
                  <a:gd name="T9" fmla="*/ 2147483647 h 1258"/>
                  <a:gd name="T10" fmla="*/ 2147483647 w 917"/>
                  <a:gd name="T11" fmla="*/ 2147483647 h 1258"/>
                  <a:gd name="T12" fmla="*/ 2147483647 w 917"/>
                  <a:gd name="T13" fmla="*/ 2147483647 h 1258"/>
                  <a:gd name="T14" fmla="*/ 2147483647 w 917"/>
                  <a:gd name="T15" fmla="*/ 2147483647 h 1258"/>
                  <a:gd name="T16" fmla="*/ 2147483647 w 917"/>
                  <a:gd name="T17" fmla="*/ 2147483647 h 1258"/>
                  <a:gd name="T18" fmla="*/ 2147483647 w 917"/>
                  <a:gd name="T19" fmla="*/ 2147483647 h 1258"/>
                  <a:gd name="T20" fmla="*/ 2147483647 w 917"/>
                  <a:gd name="T21" fmla="*/ 2147483647 h 1258"/>
                  <a:gd name="T22" fmla="*/ 2147483647 w 917"/>
                  <a:gd name="T23" fmla="*/ 2147483647 h 1258"/>
                  <a:gd name="T24" fmla="*/ 2147483647 w 917"/>
                  <a:gd name="T25" fmla="*/ 2147483647 h 1258"/>
                  <a:gd name="T26" fmla="*/ 2147483647 w 917"/>
                  <a:gd name="T27" fmla="*/ 2147483647 h 1258"/>
                  <a:gd name="T28" fmla="*/ 2147483647 w 917"/>
                  <a:gd name="T29" fmla="*/ 2147483647 h 1258"/>
                  <a:gd name="T30" fmla="*/ 2147483647 w 917"/>
                  <a:gd name="T31" fmla="*/ 2147483647 h 1258"/>
                  <a:gd name="T32" fmla="*/ 2147483647 w 917"/>
                  <a:gd name="T33" fmla="*/ 2147483647 h 1258"/>
                  <a:gd name="T34" fmla="*/ 2147483647 w 917"/>
                  <a:gd name="T35" fmla="*/ 2147483647 h 1258"/>
                  <a:gd name="T36" fmla="*/ 2147483647 w 917"/>
                  <a:gd name="T37" fmla="*/ 2147483647 h 1258"/>
                  <a:gd name="T38" fmla="*/ 2147483647 w 917"/>
                  <a:gd name="T39" fmla="*/ 2147483647 h 1258"/>
                  <a:gd name="T40" fmla="*/ 2147483647 w 917"/>
                  <a:gd name="T41" fmla="*/ 2147483647 h 1258"/>
                  <a:gd name="T42" fmla="*/ 2147483647 w 917"/>
                  <a:gd name="T43" fmla="*/ 2147483647 h 1258"/>
                  <a:gd name="T44" fmla="*/ 2147483647 w 917"/>
                  <a:gd name="T45" fmla="*/ 0 h 1258"/>
                  <a:gd name="T46" fmla="*/ 2147483647 w 917"/>
                  <a:gd name="T47" fmla="*/ 0 h 1258"/>
                  <a:gd name="T48" fmla="*/ 2147483647 w 917"/>
                  <a:gd name="T49" fmla="*/ 2147483647 h 1258"/>
                  <a:gd name="T50" fmla="*/ 2147483647 w 917"/>
                  <a:gd name="T51" fmla="*/ 2147483647 h 1258"/>
                  <a:gd name="T52" fmla="*/ 2147483647 w 917"/>
                  <a:gd name="T53" fmla="*/ 2147483647 h 1258"/>
                  <a:gd name="T54" fmla="*/ 2147483647 w 917"/>
                  <a:gd name="T55" fmla="*/ 2147483647 h 1258"/>
                  <a:gd name="T56" fmla="*/ 0 w 917"/>
                  <a:gd name="T57" fmla="*/ 2147483647 h 1258"/>
                  <a:gd name="T58" fmla="*/ 2147483647 w 917"/>
                  <a:gd name="T59" fmla="*/ 2147483647 h 1258"/>
                  <a:gd name="T60" fmla="*/ 2147483647 w 917"/>
                  <a:gd name="T61" fmla="*/ 2147483647 h 1258"/>
                  <a:gd name="T62" fmla="*/ 2147483647 w 917"/>
                  <a:gd name="T63" fmla="*/ 2147483647 h 1258"/>
                  <a:gd name="T64" fmla="*/ 2147483647 w 917"/>
                  <a:gd name="T65" fmla="*/ 2147483647 h 1258"/>
                  <a:gd name="T66" fmla="*/ 2147483647 w 917"/>
                  <a:gd name="T67" fmla="*/ 2147483647 h 1258"/>
                  <a:gd name="T68" fmla="*/ 2147483647 w 917"/>
                  <a:gd name="T69" fmla="*/ 2147483647 h 1258"/>
                  <a:gd name="T70" fmla="*/ 2147483647 w 917"/>
                  <a:gd name="T71" fmla="*/ 2147483647 h 1258"/>
                  <a:gd name="T72" fmla="*/ 2147483647 w 917"/>
                  <a:gd name="T73" fmla="*/ 2147483647 h 1258"/>
                  <a:gd name="T74" fmla="*/ 2147483647 w 917"/>
                  <a:gd name="T75" fmla="*/ 2147483647 h 1258"/>
                  <a:gd name="T76" fmla="*/ 2147483647 w 917"/>
                  <a:gd name="T77" fmla="*/ 2147483647 h 1258"/>
                  <a:gd name="T78" fmla="*/ 2147483647 w 917"/>
                  <a:gd name="T79" fmla="*/ 2147483647 h 1258"/>
                  <a:gd name="T80" fmla="*/ 2147483647 w 917"/>
                  <a:gd name="T81" fmla="*/ 2147483647 h 1258"/>
                  <a:gd name="T82" fmla="*/ 2147483647 w 917"/>
                  <a:gd name="T83" fmla="*/ 2147483647 h 1258"/>
                  <a:gd name="T84" fmla="*/ 2147483647 w 917"/>
                  <a:gd name="T85" fmla="*/ 2147483647 h 1258"/>
                  <a:gd name="T86" fmla="*/ 2147483647 w 917"/>
                  <a:gd name="T87" fmla="*/ 2147483647 h 1258"/>
                  <a:gd name="T88" fmla="*/ 2147483647 w 917"/>
                  <a:gd name="T89" fmla="*/ 2147483647 h 1258"/>
                  <a:gd name="T90" fmla="*/ 2147483647 w 917"/>
                  <a:gd name="T91" fmla="*/ 2147483647 h 1258"/>
                  <a:gd name="T92" fmla="*/ 2147483647 w 917"/>
                  <a:gd name="T93" fmla="*/ 2147483647 h 1258"/>
                  <a:gd name="T94" fmla="*/ 2147483647 w 917"/>
                  <a:gd name="T95" fmla="*/ 2147483647 h 1258"/>
                  <a:gd name="T96" fmla="*/ 2147483647 w 917"/>
                  <a:gd name="T97" fmla="*/ 2147483647 h 1258"/>
                  <a:gd name="T98" fmla="*/ 2147483647 w 917"/>
                  <a:gd name="T99" fmla="*/ 2147483647 h 1258"/>
                  <a:gd name="T100" fmla="*/ 2147483647 w 917"/>
                  <a:gd name="T101" fmla="*/ 2147483647 h 1258"/>
                  <a:gd name="T102" fmla="*/ 2147483647 w 917"/>
                  <a:gd name="T103" fmla="*/ 2147483647 h 125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917"/>
                  <a:gd name="T157" fmla="*/ 0 h 1258"/>
                  <a:gd name="T158" fmla="*/ 917 w 917"/>
                  <a:gd name="T159" fmla="*/ 1258 h 125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917" h="1258">
                    <a:moveTo>
                      <a:pt x="907" y="1240"/>
                    </a:moveTo>
                    <a:lnTo>
                      <a:pt x="907" y="1240"/>
                    </a:lnTo>
                    <a:lnTo>
                      <a:pt x="882" y="1240"/>
                    </a:lnTo>
                    <a:lnTo>
                      <a:pt x="855" y="1238"/>
                    </a:lnTo>
                    <a:lnTo>
                      <a:pt x="830" y="1235"/>
                    </a:lnTo>
                    <a:lnTo>
                      <a:pt x="807" y="1229"/>
                    </a:lnTo>
                    <a:lnTo>
                      <a:pt x="782" y="1222"/>
                    </a:lnTo>
                    <a:lnTo>
                      <a:pt x="757" y="1213"/>
                    </a:lnTo>
                    <a:lnTo>
                      <a:pt x="733" y="1202"/>
                    </a:lnTo>
                    <a:lnTo>
                      <a:pt x="710" y="1192"/>
                    </a:lnTo>
                    <a:lnTo>
                      <a:pt x="664" y="1165"/>
                    </a:lnTo>
                    <a:lnTo>
                      <a:pt x="621" y="1136"/>
                    </a:lnTo>
                    <a:lnTo>
                      <a:pt x="580" y="1106"/>
                    </a:lnTo>
                    <a:lnTo>
                      <a:pt x="541" y="1076"/>
                    </a:lnTo>
                    <a:lnTo>
                      <a:pt x="505" y="1044"/>
                    </a:lnTo>
                    <a:lnTo>
                      <a:pt x="468" y="1012"/>
                    </a:lnTo>
                    <a:lnTo>
                      <a:pt x="434" y="979"/>
                    </a:lnTo>
                    <a:lnTo>
                      <a:pt x="398" y="946"/>
                    </a:lnTo>
                    <a:lnTo>
                      <a:pt x="366" y="910"/>
                    </a:lnTo>
                    <a:lnTo>
                      <a:pt x="334" y="872"/>
                    </a:lnTo>
                    <a:lnTo>
                      <a:pt x="302" y="837"/>
                    </a:lnTo>
                    <a:lnTo>
                      <a:pt x="273" y="799"/>
                    </a:lnTo>
                    <a:lnTo>
                      <a:pt x="243" y="755"/>
                    </a:lnTo>
                    <a:lnTo>
                      <a:pt x="213" y="710"/>
                    </a:lnTo>
                    <a:lnTo>
                      <a:pt x="186" y="662"/>
                    </a:lnTo>
                    <a:lnTo>
                      <a:pt x="163" y="615"/>
                    </a:lnTo>
                    <a:lnTo>
                      <a:pt x="139" y="565"/>
                    </a:lnTo>
                    <a:lnTo>
                      <a:pt x="118" y="516"/>
                    </a:lnTo>
                    <a:lnTo>
                      <a:pt x="100" y="466"/>
                    </a:lnTo>
                    <a:lnTo>
                      <a:pt x="84" y="414"/>
                    </a:lnTo>
                    <a:lnTo>
                      <a:pt x="70" y="364"/>
                    </a:lnTo>
                    <a:lnTo>
                      <a:pt x="57" y="314"/>
                    </a:lnTo>
                    <a:lnTo>
                      <a:pt x="48" y="262"/>
                    </a:lnTo>
                    <a:lnTo>
                      <a:pt x="43" y="210"/>
                    </a:lnTo>
                    <a:lnTo>
                      <a:pt x="41" y="157"/>
                    </a:lnTo>
                    <a:lnTo>
                      <a:pt x="43" y="132"/>
                    </a:lnTo>
                    <a:lnTo>
                      <a:pt x="45" y="105"/>
                    </a:lnTo>
                    <a:lnTo>
                      <a:pt x="47" y="80"/>
                    </a:lnTo>
                    <a:lnTo>
                      <a:pt x="52" y="53"/>
                    </a:lnTo>
                    <a:lnTo>
                      <a:pt x="57" y="28"/>
                    </a:lnTo>
                    <a:lnTo>
                      <a:pt x="65" y="3"/>
                    </a:lnTo>
                    <a:lnTo>
                      <a:pt x="63" y="0"/>
                    </a:lnTo>
                    <a:lnTo>
                      <a:pt x="59" y="0"/>
                    </a:lnTo>
                    <a:lnTo>
                      <a:pt x="47" y="0"/>
                    </a:lnTo>
                    <a:lnTo>
                      <a:pt x="32" y="3"/>
                    </a:lnTo>
                    <a:lnTo>
                      <a:pt x="27" y="7"/>
                    </a:lnTo>
                    <a:lnTo>
                      <a:pt x="23" y="11"/>
                    </a:lnTo>
                    <a:lnTo>
                      <a:pt x="16" y="36"/>
                    </a:lnTo>
                    <a:lnTo>
                      <a:pt x="11" y="62"/>
                    </a:lnTo>
                    <a:lnTo>
                      <a:pt x="6" y="87"/>
                    </a:lnTo>
                    <a:lnTo>
                      <a:pt x="4" y="114"/>
                    </a:lnTo>
                    <a:lnTo>
                      <a:pt x="2" y="139"/>
                    </a:lnTo>
                    <a:lnTo>
                      <a:pt x="0" y="166"/>
                    </a:lnTo>
                    <a:lnTo>
                      <a:pt x="2" y="219"/>
                    </a:lnTo>
                    <a:lnTo>
                      <a:pt x="7" y="271"/>
                    </a:lnTo>
                    <a:lnTo>
                      <a:pt x="16" y="323"/>
                    </a:lnTo>
                    <a:lnTo>
                      <a:pt x="29" y="375"/>
                    </a:lnTo>
                    <a:lnTo>
                      <a:pt x="43" y="426"/>
                    </a:lnTo>
                    <a:lnTo>
                      <a:pt x="59" y="478"/>
                    </a:lnTo>
                    <a:lnTo>
                      <a:pt x="79" y="532"/>
                    </a:lnTo>
                    <a:lnTo>
                      <a:pt x="100" y="583"/>
                    </a:lnTo>
                    <a:lnTo>
                      <a:pt x="125" y="633"/>
                    </a:lnTo>
                    <a:lnTo>
                      <a:pt x="150" y="683"/>
                    </a:lnTo>
                    <a:lnTo>
                      <a:pt x="179" y="731"/>
                    </a:lnTo>
                    <a:lnTo>
                      <a:pt x="211" y="780"/>
                    </a:lnTo>
                    <a:lnTo>
                      <a:pt x="243" y="824"/>
                    </a:lnTo>
                    <a:lnTo>
                      <a:pt x="273" y="862"/>
                    </a:lnTo>
                    <a:lnTo>
                      <a:pt x="305" y="899"/>
                    </a:lnTo>
                    <a:lnTo>
                      <a:pt x="337" y="937"/>
                    </a:lnTo>
                    <a:lnTo>
                      <a:pt x="371" y="970"/>
                    </a:lnTo>
                    <a:lnTo>
                      <a:pt x="407" y="1006"/>
                    </a:lnTo>
                    <a:lnTo>
                      <a:pt x="444" y="1038"/>
                    </a:lnTo>
                    <a:lnTo>
                      <a:pt x="480" y="1072"/>
                    </a:lnTo>
                    <a:lnTo>
                      <a:pt x="518" y="1103"/>
                    </a:lnTo>
                    <a:lnTo>
                      <a:pt x="557" y="1133"/>
                    </a:lnTo>
                    <a:lnTo>
                      <a:pt x="600" y="1163"/>
                    </a:lnTo>
                    <a:lnTo>
                      <a:pt x="644" y="1190"/>
                    </a:lnTo>
                    <a:lnTo>
                      <a:pt x="667" y="1202"/>
                    </a:lnTo>
                    <a:lnTo>
                      <a:pt x="691" y="1215"/>
                    </a:lnTo>
                    <a:lnTo>
                      <a:pt x="714" y="1226"/>
                    </a:lnTo>
                    <a:lnTo>
                      <a:pt x="737" y="1235"/>
                    </a:lnTo>
                    <a:lnTo>
                      <a:pt x="762" y="1242"/>
                    </a:lnTo>
                    <a:lnTo>
                      <a:pt x="787" y="1249"/>
                    </a:lnTo>
                    <a:lnTo>
                      <a:pt x="812" y="1252"/>
                    </a:lnTo>
                    <a:lnTo>
                      <a:pt x="837" y="1256"/>
                    </a:lnTo>
                    <a:lnTo>
                      <a:pt x="862" y="1258"/>
                    </a:lnTo>
                    <a:lnTo>
                      <a:pt x="889" y="1256"/>
                    </a:lnTo>
                    <a:lnTo>
                      <a:pt x="899" y="1252"/>
                    </a:lnTo>
                    <a:lnTo>
                      <a:pt x="912" y="1247"/>
                    </a:lnTo>
                    <a:lnTo>
                      <a:pt x="915" y="1243"/>
                    </a:lnTo>
                    <a:lnTo>
                      <a:pt x="917" y="1242"/>
                    </a:lnTo>
                    <a:lnTo>
                      <a:pt x="914" y="1240"/>
                    </a:lnTo>
                    <a:lnTo>
                      <a:pt x="907" y="12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3033713" y="3305175"/>
                <a:ext cx="498475" cy="487363"/>
              </a:xfrm>
              <a:custGeom>
                <a:avLst/>
                <a:gdLst>
                  <a:gd name="T0" fmla="*/ 2147483647 w 314"/>
                  <a:gd name="T1" fmla="*/ 2147483647 h 307"/>
                  <a:gd name="T2" fmla="*/ 2147483647 w 314"/>
                  <a:gd name="T3" fmla="*/ 2147483647 h 307"/>
                  <a:gd name="T4" fmla="*/ 2147483647 w 314"/>
                  <a:gd name="T5" fmla="*/ 2147483647 h 307"/>
                  <a:gd name="T6" fmla="*/ 2147483647 w 314"/>
                  <a:gd name="T7" fmla="*/ 2147483647 h 307"/>
                  <a:gd name="T8" fmla="*/ 2147483647 w 314"/>
                  <a:gd name="T9" fmla="*/ 2147483647 h 307"/>
                  <a:gd name="T10" fmla="*/ 2147483647 w 314"/>
                  <a:gd name="T11" fmla="*/ 2147483647 h 307"/>
                  <a:gd name="T12" fmla="*/ 2147483647 w 314"/>
                  <a:gd name="T13" fmla="*/ 2147483647 h 307"/>
                  <a:gd name="T14" fmla="*/ 2147483647 w 314"/>
                  <a:gd name="T15" fmla="*/ 2147483647 h 307"/>
                  <a:gd name="T16" fmla="*/ 2147483647 w 314"/>
                  <a:gd name="T17" fmla="*/ 2147483647 h 307"/>
                  <a:gd name="T18" fmla="*/ 2147483647 w 314"/>
                  <a:gd name="T19" fmla="*/ 2147483647 h 307"/>
                  <a:gd name="T20" fmla="*/ 2147483647 w 314"/>
                  <a:gd name="T21" fmla="*/ 2147483647 h 307"/>
                  <a:gd name="T22" fmla="*/ 2147483647 w 314"/>
                  <a:gd name="T23" fmla="*/ 2147483647 h 307"/>
                  <a:gd name="T24" fmla="*/ 2147483647 w 314"/>
                  <a:gd name="T25" fmla="*/ 2147483647 h 307"/>
                  <a:gd name="T26" fmla="*/ 2147483647 w 314"/>
                  <a:gd name="T27" fmla="*/ 2147483647 h 307"/>
                  <a:gd name="T28" fmla="*/ 2147483647 w 314"/>
                  <a:gd name="T29" fmla="*/ 2147483647 h 307"/>
                  <a:gd name="T30" fmla="*/ 2147483647 w 314"/>
                  <a:gd name="T31" fmla="*/ 2147483647 h 307"/>
                  <a:gd name="T32" fmla="*/ 2147483647 w 314"/>
                  <a:gd name="T33" fmla="*/ 2147483647 h 307"/>
                  <a:gd name="T34" fmla="*/ 2147483647 w 314"/>
                  <a:gd name="T35" fmla="*/ 2147483647 h 307"/>
                  <a:gd name="T36" fmla="*/ 2147483647 w 314"/>
                  <a:gd name="T37" fmla="*/ 2147483647 h 307"/>
                  <a:gd name="T38" fmla="*/ 2147483647 w 314"/>
                  <a:gd name="T39" fmla="*/ 2147483647 h 307"/>
                  <a:gd name="T40" fmla="*/ 2147483647 w 314"/>
                  <a:gd name="T41" fmla="*/ 2147483647 h 307"/>
                  <a:gd name="T42" fmla="*/ 2147483647 w 314"/>
                  <a:gd name="T43" fmla="*/ 2147483647 h 307"/>
                  <a:gd name="T44" fmla="*/ 2147483647 w 314"/>
                  <a:gd name="T45" fmla="*/ 2147483647 h 307"/>
                  <a:gd name="T46" fmla="*/ 2147483647 w 314"/>
                  <a:gd name="T47" fmla="*/ 2147483647 h 307"/>
                  <a:gd name="T48" fmla="*/ 2147483647 w 314"/>
                  <a:gd name="T49" fmla="*/ 2147483647 h 307"/>
                  <a:gd name="T50" fmla="*/ 2147483647 w 314"/>
                  <a:gd name="T51" fmla="*/ 0 h 307"/>
                  <a:gd name="T52" fmla="*/ 2147483647 w 314"/>
                  <a:gd name="T53" fmla="*/ 2147483647 h 307"/>
                  <a:gd name="T54" fmla="*/ 2147483647 w 314"/>
                  <a:gd name="T55" fmla="*/ 2147483647 h 307"/>
                  <a:gd name="T56" fmla="*/ 2147483647 w 314"/>
                  <a:gd name="T57" fmla="*/ 2147483647 h 307"/>
                  <a:gd name="T58" fmla="*/ 2147483647 w 314"/>
                  <a:gd name="T59" fmla="*/ 2147483647 h 307"/>
                  <a:gd name="T60" fmla="*/ 2147483647 w 314"/>
                  <a:gd name="T61" fmla="*/ 2147483647 h 307"/>
                  <a:gd name="T62" fmla="*/ 2147483647 w 314"/>
                  <a:gd name="T63" fmla="*/ 2147483647 h 307"/>
                  <a:gd name="T64" fmla="*/ 2147483647 w 314"/>
                  <a:gd name="T65" fmla="*/ 2147483647 h 307"/>
                  <a:gd name="T66" fmla="*/ 2147483647 w 314"/>
                  <a:gd name="T67" fmla="*/ 2147483647 h 307"/>
                  <a:gd name="T68" fmla="*/ 0 w 314"/>
                  <a:gd name="T69" fmla="*/ 2147483647 h 307"/>
                  <a:gd name="T70" fmla="*/ 2147483647 w 314"/>
                  <a:gd name="T71" fmla="*/ 2147483647 h 307"/>
                  <a:gd name="T72" fmla="*/ 2147483647 w 314"/>
                  <a:gd name="T73" fmla="*/ 2147483647 h 307"/>
                  <a:gd name="T74" fmla="*/ 2147483647 w 314"/>
                  <a:gd name="T75" fmla="*/ 2147483647 h 307"/>
                  <a:gd name="T76" fmla="*/ 2147483647 w 314"/>
                  <a:gd name="T77" fmla="*/ 2147483647 h 30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14"/>
                  <a:gd name="T118" fmla="*/ 0 h 307"/>
                  <a:gd name="T119" fmla="*/ 314 w 314"/>
                  <a:gd name="T120" fmla="*/ 307 h 30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14" h="307">
                    <a:moveTo>
                      <a:pt x="34" y="284"/>
                    </a:moveTo>
                    <a:lnTo>
                      <a:pt x="34" y="284"/>
                    </a:lnTo>
                    <a:lnTo>
                      <a:pt x="48" y="275"/>
                    </a:lnTo>
                    <a:lnTo>
                      <a:pt x="60" y="264"/>
                    </a:lnTo>
                    <a:lnTo>
                      <a:pt x="73" y="250"/>
                    </a:lnTo>
                    <a:lnTo>
                      <a:pt x="83" y="237"/>
                    </a:lnTo>
                    <a:lnTo>
                      <a:pt x="101" y="207"/>
                    </a:lnTo>
                    <a:lnTo>
                      <a:pt x="119" y="178"/>
                    </a:lnTo>
                    <a:lnTo>
                      <a:pt x="141" y="137"/>
                    </a:lnTo>
                    <a:lnTo>
                      <a:pt x="160" y="96"/>
                    </a:lnTo>
                    <a:lnTo>
                      <a:pt x="182" y="55"/>
                    </a:lnTo>
                    <a:lnTo>
                      <a:pt x="205" y="16"/>
                    </a:lnTo>
                    <a:lnTo>
                      <a:pt x="164" y="20"/>
                    </a:lnTo>
                    <a:lnTo>
                      <a:pt x="169" y="57"/>
                    </a:lnTo>
                    <a:lnTo>
                      <a:pt x="174" y="96"/>
                    </a:lnTo>
                    <a:lnTo>
                      <a:pt x="183" y="134"/>
                    </a:lnTo>
                    <a:lnTo>
                      <a:pt x="194" y="173"/>
                    </a:lnTo>
                    <a:lnTo>
                      <a:pt x="208" y="209"/>
                    </a:lnTo>
                    <a:lnTo>
                      <a:pt x="215" y="227"/>
                    </a:lnTo>
                    <a:lnTo>
                      <a:pt x="224" y="244"/>
                    </a:lnTo>
                    <a:lnTo>
                      <a:pt x="235" y="260"/>
                    </a:lnTo>
                    <a:lnTo>
                      <a:pt x="246" y="276"/>
                    </a:lnTo>
                    <a:lnTo>
                      <a:pt x="258" y="291"/>
                    </a:lnTo>
                    <a:lnTo>
                      <a:pt x="273" y="303"/>
                    </a:lnTo>
                    <a:lnTo>
                      <a:pt x="278" y="307"/>
                    </a:lnTo>
                    <a:lnTo>
                      <a:pt x="285" y="307"/>
                    </a:lnTo>
                    <a:lnTo>
                      <a:pt x="294" y="307"/>
                    </a:lnTo>
                    <a:lnTo>
                      <a:pt x="301" y="303"/>
                    </a:lnTo>
                    <a:lnTo>
                      <a:pt x="308" y="300"/>
                    </a:lnTo>
                    <a:lnTo>
                      <a:pt x="312" y="296"/>
                    </a:lnTo>
                    <a:lnTo>
                      <a:pt x="314" y="291"/>
                    </a:lnTo>
                    <a:lnTo>
                      <a:pt x="310" y="287"/>
                    </a:lnTo>
                    <a:lnTo>
                      <a:pt x="298" y="275"/>
                    </a:lnTo>
                    <a:lnTo>
                      <a:pt x="285" y="260"/>
                    </a:lnTo>
                    <a:lnTo>
                      <a:pt x="274" y="244"/>
                    </a:lnTo>
                    <a:lnTo>
                      <a:pt x="264" y="228"/>
                    </a:lnTo>
                    <a:lnTo>
                      <a:pt x="255" y="212"/>
                    </a:lnTo>
                    <a:lnTo>
                      <a:pt x="248" y="194"/>
                    </a:lnTo>
                    <a:lnTo>
                      <a:pt x="233" y="159"/>
                    </a:lnTo>
                    <a:lnTo>
                      <a:pt x="224" y="121"/>
                    </a:lnTo>
                    <a:lnTo>
                      <a:pt x="215" y="84"/>
                    </a:lnTo>
                    <a:lnTo>
                      <a:pt x="210" y="46"/>
                    </a:lnTo>
                    <a:lnTo>
                      <a:pt x="207" y="9"/>
                    </a:lnTo>
                    <a:lnTo>
                      <a:pt x="203" y="4"/>
                    </a:lnTo>
                    <a:lnTo>
                      <a:pt x="199" y="2"/>
                    </a:lnTo>
                    <a:lnTo>
                      <a:pt x="194" y="0"/>
                    </a:lnTo>
                    <a:lnTo>
                      <a:pt x="187" y="2"/>
                    </a:lnTo>
                    <a:lnTo>
                      <a:pt x="174" y="7"/>
                    </a:lnTo>
                    <a:lnTo>
                      <a:pt x="169" y="11"/>
                    </a:lnTo>
                    <a:lnTo>
                      <a:pt x="166" y="12"/>
                    </a:lnTo>
                    <a:lnTo>
                      <a:pt x="146" y="46"/>
                    </a:lnTo>
                    <a:lnTo>
                      <a:pt x="128" y="80"/>
                    </a:lnTo>
                    <a:lnTo>
                      <a:pt x="94" y="148"/>
                    </a:lnTo>
                    <a:lnTo>
                      <a:pt x="78" y="182"/>
                    </a:lnTo>
                    <a:lnTo>
                      <a:pt x="59" y="216"/>
                    </a:lnTo>
                    <a:lnTo>
                      <a:pt x="48" y="232"/>
                    </a:lnTo>
                    <a:lnTo>
                      <a:pt x="35" y="246"/>
                    </a:lnTo>
                    <a:lnTo>
                      <a:pt x="21" y="259"/>
                    </a:lnTo>
                    <a:lnTo>
                      <a:pt x="7" y="269"/>
                    </a:lnTo>
                    <a:lnTo>
                      <a:pt x="1" y="273"/>
                    </a:lnTo>
                    <a:lnTo>
                      <a:pt x="0" y="278"/>
                    </a:lnTo>
                    <a:lnTo>
                      <a:pt x="1" y="282"/>
                    </a:lnTo>
                    <a:lnTo>
                      <a:pt x="5" y="284"/>
                    </a:lnTo>
                    <a:lnTo>
                      <a:pt x="12" y="285"/>
                    </a:lnTo>
                    <a:lnTo>
                      <a:pt x="19" y="287"/>
                    </a:lnTo>
                    <a:lnTo>
                      <a:pt x="26" y="285"/>
                    </a:lnTo>
                    <a:lnTo>
                      <a:pt x="34" y="2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</p:grpSp>
      </p:grpSp>
      <p:grpSp>
        <p:nvGrpSpPr>
          <p:cNvPr id="14" name="Group 25"/>
          <p:cNvGrpSpPr>
            <a:grpSpLocks/>
          </p:cNvGrpSpPr>
          <p:nvPr/>
        </p:nvGrpSpPr>
        <p:grpSpPr bwMode="auto">
          <a:xfrm>
            <a:off x="3546475" y="1476377"/>
            <a:ext cx="2209800" cy="2174875"/>
            <a:chOff x="3546814" y="1447800"/>
            <a:chExt cx="2209627" cy="2175278"/>
          </a:xfrm>
        </p:grpSpPr>
        <p:sp>
          <p:nvSpPr>
            <p:cNvPr id="15" name="TextBox 23"/>
            <p:cNvSpPr txBox="1">
              <a:spLocks noChangeArrowheads="1"/>
            </p:cNvSpPr>
            <p:nvPr/>
          </p:nvSpPr>
          <p:spPr bwMode="auto">
            <a:xfrm rot="460655">
              <a:off x="3546814" y="1447800"/>
              <a:ext cx="2209627" cy="26163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Verdana" pitchFamily="34" charset="0"/>
                </a:rPr>
                <a:t>The farm</a:t>
              </a:r>
              <a:endParaRPr lang="en-GB" sz="1100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6" name="TextBox 41"/>
            <p:cNvSpPr txBox="1">
              <a:spLocks noChangeArrowheads="1"/>
            </p:cNvSpPr>
            <p:nvPr/>
          </p:nvSpPr>
          <p:spPr bwMode="auto">
            <a:xfrm>
              <a:off x="3546814" y="1828838"/>
              <a:ext cx="2133433" cy="369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 dirty="0">
                  <a:latin typeface="Verdana" pitchFamily="34" charset="0"/>
                </a:rPr>
                <a:t>E</a:t>
              </a:r>
              <a:r>
                <a:rPr lang="en-US" dirty="0">
                  <a:latin typeface="Verdana" pitchFamily="34" charset="0"/>
                </a:rPr>
                <a:t>lmtaryd</a:t>
              </a:r>
              <a:endParaRPr lang="en-GB" dirty="0"/>
            </a:p>
          </p:txBody>
        </p:sp>
        <p:grpSp>
          <p:nvGrpSpPr>
            <p:cNvPr id="17" name="Group 51"/>
            <p:cNvGrpSpPr>
              <a:grpSpLocks/>
            </p:cNvGrpSpPr>
            <p:nvPr/>
          </p:nvGrpSpPr>
          <p:grpSpPr bwMode="auto">
            <a:xfrm rot="3532132">
              <a:off x="4067116" y="2367871"/>
              <a:ext cx="1738045" cy="772370"/>
              <a:chOff x="3432176" y="2254250"/>
              <a:chExt cx="2693988" cy="730250"/>
            </a:xfrm>
          </p:grpSpPr>
          <p:sp>
            <p:nvSpPr>
              <p:cNvPr id="18" name="Freeform 5"/>
              <p:cNvSpPr>
                <a:spLocks/>
              </p:cNvSpPr>
              <p:nvPr/>
            </p:nvSpPr>
            <p:spPr bwMode="auto">
              <a:xfrm>
                <a:off x="3432176" y="2254250"/>
                <a:ext cx="2571750" cy="700088"/>
              </a:xfrm>
              <a:custGeom>
                <a:avLst/>
                <a:gdLst>
                  <a:gd name="T0" fmla="*/ 2147483647 w 1620"/>
                  <a:gd name="T1" fmla="*/ 2147483647 h 441"/>
                  <a:gd name="T2" fmla="*/ 2147483647 w 1620"/>
                  <a:gd name="T3" fmla="*/ 2147483647 h 441"/>
                  <a:gd name="T4" fmla="*/ 2147483647 w 1620"/>
                  <a:gd name="T5" fmla="*/ 2147483647 h 441"/>
                  <a:gd name="T6" fmla="*/ 2147483647 w 1620"/>
                  <a:gd name="T7" fmla="*/ 2147483647 h 441"/>
                  <a:gd name="T8" fmla="*/ 2147483647 w 1620"/>
                  <a:gd name="T9" fmla="*/ 2147483647 h 441"/>
                  <a:gd name="T10" fmla="*/ 2147483647 w 1620"/>
                  <a:gd name="T11" fmla="*/ 2147483647 h 441"/>
                  <a:gd name="T12" fmla="*/ 2147483647 w 1620"/>
                  <a:gd name="T13" fmla="*/ 2147483647 h 441"/>
                  <a:gd name="T14" fmla="*/ 2147483647 w 1620"/>
                  <a:gd name="T15" fmla="*/ 2147483647 h 441"/>
                  <a:gd name="T16" fmla="*/ 2147483647 w 1620"/>
                  <a:gd name="T17" fmla="*/ 2147483647 h 441"/>
                  <a:gd name="T18" fmla="*/ 2147483647 w 1620"/>
                  <a:gd name="T19" fmla="*/ 2147483647 h 441"/>
                  <a:gd name="T20" fmla="*/ 2147483647 w 1620"/>
                  <a:gd name="T21" fmla="*/ 2147483647 h 441"/>
                  <a:gd name="T22" fmla="*/ 2147483647 w 1620"/>
                  <a:gd name="T23" fmla="*/ 2147483647 h 441"/>
                  <a:gd name="T24" fmla="*/ 2147483647 w 1620"/>
                  <a:gd name="T25" fmla="*/ 2147483647 h 441"/>
                  <a:gd name="T26" fmla="*/ 2147483647 w 1620"/>
                  <a:gd name="T27" fmla="*/ 2147483647 h 441"/>
                  <a:gd name="T28" fmla="*/ 2147483647 w 1620"/>
                  <a:gd name="T29" fmla="*/ 2147483647 h 441"/>
                  <a:gd name="T30" fmla="*/ 2147483647 w 1620"/>
                  <a:gd name="T31" fmla="*/ 2147483647 h 441"/>
                  <a:gd name="T32" fmla="*/ 2147483647 w 1620"/>
                  <a:gd name="T33" fmla="*/ 2147483647 h 441"/>
                  <a:gd name="T34" fmla="*/ 2147483647 w 1620"/>
                  <a:gd name="T35" fmla="*/ 2147483647 h 441"/>
                  <a:gd name="T36" fmla="*/ 2147483647 w 1620"/>
                  <a:gd name="T37" fmla="*/ 2147483647 h 441"/>
                  <a:gd name="T38" fmla="*/ 2147483647 w 1620"/>
                  <a:gd name="T39" fmla="*/ 2147483647 h 441"/>
                  <a:gd name="T40" fmla="*/ 2147483647 w 1620"/>
                  <a:gd name="T41" fmla="*/ 2147483647 h 441"/>
                  <a:gd name="T42" fmla="*/ 2147483647 w 1620"/>
                  <a:gd name="T43" fmla="*/ 2147483647 h 441"/>
                  <a:gd name="T44" fmla="*/ 2147483647 w 1620"/>
                  <a:gd name="T45" fmla="*/ 2147483647 h 441"/>
                  <a:gd name="T46" fmla="*/ 2147483647 w 1620"/>
                  <a:gd name="T47" fmla="*/ 2147483647 h 441"/>
                  <a:gd name="T48" fmla="*/ 2147483647 w 1620"/>
                  <a:gd name="T49" fmla="*/ 2147483647 h 441"/>
                  <a:gd name="T50" fmla="*/ 2147483647 w 1620"/>
                  <a:gd name="T51" fmla="*/ 2147483647 h 441"/>
                  <a:gd name="T52" fmla="*/ 2147483647 w 1620"/>
                  <a:gd name="T53" fmla="*/ 2147483647 h 441"/>
                  <a:gd name="T54" fmla="*/ 2147483647 w 1620"/>
                  <a:gd name="T55" fmla="*/ 2147483647 h 441"/>
                  <a:gd name="T56" fmla="*/ 2147483647 w 1620"/>
                  <a:gd name="T57" fmla="*/ 2147483647 h 441"/>
                  <a:gd name="T58" fmla="*/ 2147483647 w 1620"/>
                  <a:gd name="T59" fmla="*/ 2147483647 h 441"/>
                  <a:gd name="T60" fmla="*/ 2147483647 w 1620"/>
                  <a:gd name="T61" fmla="*/ 2147483647 h 441"/>
                  <a:gd name="T62" fmla="*/ 2147483647 w 1620"/>
                  <a:gd name="T63" fmla="*/ 2147483647 h 441"/>
                  <a:gd name="T64" fmla="*/ 2147483647 w 1620"/>
                  <a:gd name="T65" fmla="*/ 2147483647 h 441"/>
                  <a:gd name="T66" fmla="*/ 2147483647 w 1620"/>
                  <a:gd name="T67" fmla="*/ 2147483647 h 441"/>
                  <a:gd name="T68" fmla="*/ 2147483647 w 1620"/>
                  <a:gd name="T69" fmla="*/ 2147483647 h 441"/>
                  <a:gd name="T70" fmla="*/ 2147483647 w 1620"/>
                  <a:gd name="T71" fmla="*/ 0 h 441"/>
                  <a:gd name="T72" fmla="*/ 2147483647 w 1620"/>
                  <a:gd name="T73" fmla="*/ 2147483647 h 441"/>
                  <a:gd name="T74" fmla="*/ 2147483647 w 1620"/>
                  <a:gd name="T75" fmla="*/ 2147483647 h 441"/>
                  <a:gd name="T76" fmla="*/ 2147483647 w 1620"/>
                  <a:gd name="T77" fmla="*/ 2147483647 h 441"/>
                  <a:gd name="T78" fmla="*/ 2147483647 w 1620"/>
                  <a:gd name="T79" fmla="*/ 2147483647 h 441"/>
                  <a:gd name="T80" fmla="*/ 2147483647 w 1620"/>
                  <a:gd name="T81" fmla="*/ 2147483647 h 441"/>
                  <a:gd name="T82" fmla="*/ 2147483647 w 1620"/>
                  <a:gd name="T83" fmla="*/ 2147483647 h 441"/>
                  <a:gd name="T84" fmla="*/ 2147483647 w 1620"/>
                  <a:gd name="T85" fmla="*/ 2147483647 h 441"/>
                  <a:gd name="T86" fmla="*/ 2147483647 w 1620"/>
                  <a:gd name="T87" fmla="*/ 2147483647 h 441"/>
                  <a:gd name="T88" fmla="*/ 2147483647 w 1620"/>
                  <a:gd name="T89" fmla="*/ 2147483647 h 441"/>
                  <a:gd name="T90" fmla="*/ 2147483647 w 1620"/>
                  <a:gd name="T91" fmla="*/ 2147483647 h 441"/>
                  <a:gd name="T92" fmla="*/ 0 w 1620"/>
                  <a:gd name="T93" fmla="*/ 2147483647 h 441"/>
                  <a:gd name="T94" fmla="*/ 0 w 1620"/>
                  <a:gd name="T95" fmla="*/ 2147483647 h 441"/>
                  <a:gd name="T96" fmla="*/ 2147483647 w 1620"/>
                  <a:gd name="T97" fmla="*/ 2147483647 h 441"/>
                  <a:gd name="T98" fmla="*/ 2147483647 w 1620"/>
                  <a:gd name="T99" fmla="*/ 2147483647 h 441"/>
                  <a:gd name="T100" fmla="*/ 2147483647 w 1620"/>
                  <a:gd name="T101" fmla="*/ 2147483647 h 44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620"/>
                  <a:gd name="T154" fmla="*/ 0 h 441"/>
                  <a:gd name="T155" fmla="*/ 1620 w 1620"/>
                  <a:gd name="T156" fmla="*/ 441 h 44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620" h="441">
                    <a:moveTo>
                      <a:pt x="39" y="430"/>
                    </a:moveTo>
                    <a:lnTo>
                      <a:pt x="39" y="430"/>
                    </a:lnTo>
                    <a:lnTo>
                      <a:pt x="68" y="391"/>
                    </a:lnTo>
                    <a:lnTo>
                      <a:pt x="97" y="353"/>
                    </a:lnTo>
                    <a:lnTo>
                      <a:pt x="129" y="318"/>
                    </a:lnTo>
                    <a:lnTo>
                      <a:pt x="163" y="284"/>
                    </a:lnTo>
                    <a:lnTo>
                      <a:pt x="198" y="253"/>
                    </a:lnTo>
                    <a:lnTo>
                      <a:pt x="236" y="223"/>
                    </a:lnTo>
                    <a:lnTo>
                      <a:pt x="275" y="196"/>
                    </a:lnTo>
                    <a:lnTo>
                      <a:pt x="316" y="171"/>
                    </a:lnTo>
                    <a:lnTo>
                      <a:pt x="357" y="146"/>
                    </a:lnTo>
                    <a:lnTo>
                      <a:pt x="402" y="125"/>
                    </a:lnTo>
                    <a:lnTo>
                      <a:pt x="444" y="105"/>
                    </a:lnTo>
                    <a:lnTo>
                      <a:pt x="489" y="87"/>
                    </a:lnTo>
                    <a:lnTo>
                      <a:pt x="535" y="73"/>
                    </a:lnTo>
                    <a:lnTo>
                      <a:pt x="582" y="59"/>
                    </a:lnTo>
                    <a:lnTo>
                      <a:pt x="626" y="46"/>
                    </a:lnTo>
                    <a:lnTo>
                      <a:pt x="673" y="36"/>
                    </a:lnTo>
                    <a:lnTo>
                      <a:pt x="719" y="29"/>
                    </a:lnTo>
                    <a:lnTo>
                      <a:pt x="767" y="21"/>
                    </a:lnTo>
                    <a:lnTo>
                      <a:pt x="815" y="18"/>
                    </a:lnTo>
                    <a:lnTo>
                      <a:pt x="864" y="14"/>
                    </a:lnTo>
                    <a:lnTo>
                      <a:pt x="912" y="14"/>
                    </a:lnTo>
                    <a:lnTo>
                      <a:pt x="960" y="16"/>
                    </a:lnTo>
                    <a:lnTo>
                      <a:pt x="1006" y="21"/>
                    </a:lnTo>
                    <a:lnTo>
                      <a:pt x="1054" y="27"/>
                    </a:lnTo>
                    <a:lnTo>
                      <a:pt x="1103" y="36"/>
                    </a:lnTo>
                    <a:lnTo>
                      <a:pt x="1149" y="48"/>
                    </a:lnTo>
                    <a:lnTo>
                      <a:pt x="1194" y="62"/>
                    </a:lnTo>
                    <a:lnTo>
                      <a:pt x="1238" y="79"/>
                    </a:lnTo>
                    <a:lnTo>
                      <a:pt x="1281" y="100"/>
                    </a:lnTo>
                    <a:lnTo>
                      <a:pt x="1324" y="121"/>
                    </a:lnTo>
                    <a:lnTo>
                      <a:pt x="1365" y="148"/>
                    </a:lnTo>
                    <a:lnTo>
                      <a:pt x="1402" y="177"/>
                    </a:lnTo>
                    <a:lnTo>
                      <a:pt x="1431" y="200"/>
                    </a:lnTo>
                    <a:lnTo>
                      <a:pt x="1458" y="227"/>
                    </a:lnTo>
                    <a:lnTo>
                      <a:pt x="1483" y="253"/>
                    </a:lnTo>
                    <a:lnTo>
                      <a:pt x="1506" y="284"/>
                    </a:lnTo>
                    <a:lnTo>
                      <a:pt x="1527" y="314"/>
                    </a:lnTo>
                    <a:lnTo>
                      <a:pt x="1547" y="344"/>
                    </a:lnTo>
                    <a:lnTo>
                      <a:pt x="1563" y="376"/>
                    </a:lnTo>
                    <a:lnTo>
                      <a:pt x="1579" y="410"/>
                    </a:lnTo>
                    <a:lnTo>
                      <a:pt x="1582" y="414"/>
                    </a:lnTo>
                    <a:lnTo>
                      <a:pt x="1588" y="414"/>
                    </a:lnTo>
                    <a:lnTo>
                      <a:pt x="1595" y="414"/>
                    </a:lnTo>
                    <a:lnTo>
                      <a:pt x="1602" y="412"/>
                    </a:lnTo>
                    <a:lnTo>
                      <a:pt x="1616" y="407"/>
                    </a:lnTo>
                    <a:lnTo>
                      <a:pt x="1620" y="403"/>
                    </a:lnTo>
                    <a:lnTo>
                      <a:pt x="1620" y="400"/>
                    </a:lnTo>
                    <a:lnTo>
                      <a:pt x="1599" y="355"/>
                    </a:lnTo>
                    <a:lnTo>
                      <a:pt x="1575" y="312"/>
                    </a:lnTo>
                    <a:lnTo>
                      <a:pt x="1549" y="273"/>
                    </a:lnTo>
                    <a:lnTo>
                      <a:pt x="1518" y="237"/>
                    </a:lnTo>
                    <a:lnTo>
                      <a:pt x="1488" y="203"/>
                    </a:lnTo>
                    <a:lnTo>
                      <a:pt x="1454" y="173"/>
                    </a:lnTo>
                    <a:lnTo>
                      <a:pt x="1420" y="145"/>
                    </a:lnTo>
                    <a:lnTo>
                      <a:pt x="1383" y="120"/>
                    </a:lnTo>
                    <a:lnTo>
                      <a:pt x="1343" y="96"/>
                    </a:lnTo>
                    <a:lnTo>
                      <a:pt x="1304" y="77"/>
                    </a:lnTo>
                    <a:lnTo>
                      <a:pt x="1263" y="59"/>
                    </a:lnTo>
                    <a:lnTo>
                      <a:pt x="1220" y="43"/>
                    </a:lnTo>
                    <a:lnTo>
                      <a:pt x="1176" y="30"/>
                    </a:lnTo>
                    <a:lnTo>
                      <a:pt x="1131" y="20"/>
                    </a:lnTo>
                    <a:lnTo>
                      <a:pt x="1087" y="11"/>
                    </a:lnTo>
                    <a:lnTo>
                      <a:pt x="1040" y="5"/>
                    </a:lnTo>
                    <a:lnTo>
                      <a:pt x="994" y="2"/>
                    </a:lnTo>
                    <a:lnTo>
                      <a:pt x="947" y="0"/>
                    </a:lnTo>
                    <a:lnTo>
                      <a:pt x="899" y="0"/>
                    </a:lnTo>
                    <a:lnTo>
                      <a:pt x="851" y="2"/>
                    </a:lnTo>
                    <a:lnTo>
                      <a:pt x="805" y="5"/>
                    </a:lnTo>
                    <a:lnTo>
                      <a:pt x="757" y="11"/>
                    </a:lnTo>
                    <a:lnTo>
                      <a:pt x="710" y="18"/>
                    </a:lnTo>
                    <a:lnTo>
                      <a:pt x="662" y="27"/>
                    </a:lnTo>
                    <a:lnTo>
                      <a:pt x="616" y="37"/>
                    </a:lnTo>
                    <a:lnTo>
                      <a:pt x="571" y="50"/>
                    </a:lnTo>
                    <a:lnTo>
                      <a:pt x="525" y="62"/>
                    </a:lnTo>
                    <a:lnTo>
                      <a:pt x="482" y="79"/>
                    </a:lnTo>
                    <a:lnTo>
                      <a:pt x="439" y="95"/>
                    </a:lnTo>
                    <a:lnTo>
                      <a:pt x="396" y="112"/>
                    </a:lnTo>
                    <a:lnTo>
                      <a:pt x="357" y="132"/>
                    </a:lnTo>
                    <a:lnTo>
                      <a:pt x="318" y="152"/>
                    </a:lnTo>
                    <a:lnTo>
                      <a:pt x="271" y="178"/>
                    </a:lnTo>
                    <a:lnTo>
                      <a:pt x="225" y="209"/>
                    </a:lnTo>
                    <a:lnTo>
                      <a:pt x="182" y="241"/>
                    </a:lnTo>
                    <a:lnTo>
                      <a:pt x="139" y="275"/>
                    </a:lnTo>
                    <a:lnTo>
                      <a:pt x="100" y="312"/>
                    </a:lnTo>
                    <a:lnTo>
                      <a:pt x="64" y="351"/>
                    </a:lnTo>
                    <a:lnTo>
                      <a:pt x="31" y="394"/>
                    </a:lnTo>
                    <a:lnTo>
                      <a:pt x="0" y="439"/>
                    </a:lnTo>
                    <a:lnTo>
                      <a:pt x="4" y="441"/>
                    </a:lnTo>
                    <a:lnTo>
                      <a:pt x="16" y="441"/>
                    </a:lnTo>
                    <a:lnTo>
                      <a:pt x="31" y="437"/>
                    </a:lnTo>
                    <a:lnTo>
                      <a:pt x="36" y="434"/>
                    </a:lnTo>
                    <a:lnTo>
                      <a:pt x="39" y="4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9" name="Freeform 6"/>
              <p:cNvSpPr>
                <a:spLocks/>
              </p:cNvSpPr>
              <p:nvPr/>
            </p:nvSpPr>
            <p:spPr bwMode="auto">
              <a:xfrm>
                <a:off x="5667376" y="2536825"/>
                <a:ext cx="458788" cy="447675"/>
              </a:xfrm>
              <a:custGeom>
                <a:avLst/>
                <a:gdLst>
                  <a:gd name="T0" fmla="*/ 2147483647 w 289"/>
                  <a:gd name="T1" fmla="*/ 2147483647 h 282"/>
                  <a:gd name="T2" fmla="*/ 2147483647 w 289"/>
                  <a:gd name="T3" fmla="*/ 2147483647 h 282"/>
                  <a:gd name="T4" fmla="*/ 2147483647 w 289"/>
                  <a:gd name="T5" fmla="*/ 2147483647 h 282"/>
                  <a:gd name="T6" fmla="*/ 2147483647 w 289"/>
                  <a:gd name="T7" fmla="*/ 2147483647 h 282"/>
                  <a:gd name="T8" fmla="*/ 2147483647 w 289"/>
                  <a:gd name="T9" fmla="*/ 2147483647 h 282"/>
                  <a:gd name="T10" fmla="*/ 2147483647 w 289"/>
                  <a:gd name="T11" fmla="*/ 2147483647 h 282"/>
                  <a:gd name="T12" fmla="*/ 2147483647 w 289"/>
                  <a:gd name="T13" fmla="*/ 2147483647 h 282"/>
                  <a:gd name="T14" fmla="*/ 2147483647 w 289"/>
                  <a:gd name="T15" fmla="*/ 2147483647 h 282"/>
                  <a:gd name="T16" fmla="*/ 2147483647 w 289"/>
                  <a:gd name="T17" fmla="*/ 2147483647 h 282"/>
                  <a:gd name="T18" fmla="*/ 2147483647 w 289"/>
                  <a:gd name="T19" fmla="*/ 2147483647 h 282"/>
                  <a:gd name="T20" fmla="*/ 2147483647 w 289"/>
                  <a:gd name="T21" fmla="*/ 2147483647 h 282"/>
                  <a:gd name="T22" fmla="*/ 2147483647 w 289"/>
                  <a:gd name="T23" fmla="*/ 2147483647 h 282"/>
                  <a:gd name="T24" fmla="*/ 2147483647 w 289"/>
                  <a:gd name="T25" fmla="*/ 2147483647 h 282"/>
                  <a:gd name="T26" fmla="*/ 2147483647 w 289"/>
                  <a:gd name="T27" fmla="*/ 2147483647 h 282"/>
                  <a:gd name="T28" fmla="*/ 2147483647 w 289"/>
                  <a:gd name="T29" fmla="*/ 2147483647 h 282"/>
                  <a:gd name="T30" fmla="*/ 2147483647 w 289"/>
                  <a:gd name="T31" fmla="*/ 2147483647 h 282"/>
                  <a:gd name="T32" fmla="*/ 2147483647 w 289"/>
                  <a:gd name="T33" fmla="*/ 2147483647 h 282"/>
                  <a:gd name="T34" fmla="*/ 2147483647 w 289"/>
                  <a:gd name="T35" fmla="*/ 2147483647 h 282"/>
                  <a:gd name="T36" fmla="*/ 2147483647 w 289"/>
                  <a:gd name="T37" fmla="*/ 2147483647 h 282"/>
                  <a:gd name="T38" fmla="*/ 2147483647 w 289"/>
                  <a:gd name="T39" fmla="*/ 0 h 282"/>
                  <a:gd name="T40" fmla="*/ 2147483647 w 289"/>
                  <a:gd name="T41" fmla="*/ 0 h 282"/>
                  <a:gd name="T42" fmla="*/ 2147483647 w 289"/>
                  <a:gd name="T43" fmla="*/ 2147483647 h 282"/>
                  <a:gd name="T44" fmla="*/ 2147483647 w 289"/>
                  <a:gd name="T45" fmla="*/ 2147483647 h 282"/>
                  <a:gd name="T46" fmla="*/ 2147483647 w 289"/>
                  <a:gd name="T47" fmla="*/ 2147483647 h 282"/>
                  <a:gd name="T48" fmla="*/ 2147483647 w 289"/>
                  <a:gd name="T49" fmla="*/ 2147483647 h 282"/>
                  <a:gd name="T50" fmla="*/ 2147483647 w 289"/>
                  <a:gd name="T51" fmla="*/ 2147483647 h 282"/>
                  <a:gd name="T52" fmla="*/ 2147483647 w 289"/>
                  <a:gd name="T53" fmla="*/ 2147483647 h 282"/>
                  <a:gd name="T54" fmla="*/ 2147483647 w 289"/>
                  <a:gd name="T55" fmla="*/ 2147483647 h 282"/>
                  <a:gd name="T56" fmla="*/ 2147483647 w 289"/>
                  <a:gd name="T57" fmla="*/ 2147483647 h 282"/>
                  <a:gd name="T58" fmla="*/ 2147483647 w 289"/>
                  <a:gd name="T59" fmla="*/ 2147483647 h 282"/>
                  <a:gd name="T60" fmla="*/ 2147483647 w 289"/>
                  <a:gd name="T61" fmla="*/ 2147483647 h 282"/>
                  <a:gd name="T62" fmla="*/ 2147483647 w 289"/>
                  <a:gd name="T63" fmla="*/ 2147483647 h 282"/>
                  <a:gd name="T64" fmla="*/ 2147483647 w 289"/>
                  <a:gd name="T65" fmla="*/ 2147483647 h 282"/>
                  <a:gd name="T66" fmla="*/ 2147483647 w 289"/>
                  <a:gd name="T67" fmla="*/ 2147483647 h 282"/>
                  <a:gd name="T68" fmla="*/ 2147483647 w 289"/>
                  <a:gd name="T69" fmla="*/ 2147483647 h 282"/>
                  <a:gd name="T70" fmla="*/ 2147483647 w 289"/>
                  <a:gd name="T71" fmla="*/ 2147483647 h 282"/>
                  <a:gd name="T72" fmla="*/ 2147483647 w 289"/>
                  <a:gd name="T73" fmla="*/ 2147483647 h 282"/>
                  <a:gd name="T74" fmla="*/ 0 w 289"/>
                  <a:gd name="T75" fmla="*/ 2147483647 h 282"/>
                  <a:gd name="T76" fmla="*/ 2147483647 w 289"/>
                  <a:gd name="T77" fmla="*/ 2147483647 h 282"/>
                  <a:gd name="T78" fmla="*/ 2147483647 w 289"/>
                  <a:gd name="T79" fmla="*/ 2147483647 h 282"/>
                  <a:gd name="T80" fmla="*/ 2147483647 w 289"/>
                  <a:gd name="T81" fmla="*/ 2147483647 h 28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89"/>
                  <a:gd name="T124" fmla="*/ 0 h 282"/>
                  <a:gd name="T125" fmla="*/ 289 w 289"/>
                  <a:gd name="T126" fmla="*/ 282 h 28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89" h="282">
                    <a:moveTo>
                      <a:pt x="14" y="175"/>
                    </a:moveTo>
                    <a:lnTo>
                      <a:pt x="14" y="175"/>
                    </a:lnTo>
                    <a:lnTo>
                      <a:pt x="26" y="175"/>
                    </a:lnTo>
                    <a:lnTo>
                      <a:pt x="39" y="177"/>
                    </a:lnTo>
                    <a:lnTo>
                      <a:pt x="50" y="182"/>
                    </a:lnTo>
                    <a:lnTo>
                      <a:pt x="62" y="188"/>
                    </a:lnTo>
                    <a:lnTo>
                      <a:pt x="84" y="202"/>
                    </a:lnTo>
                    <a:lnTo>
                      <a:pt x="103" y="216"/>
                    </a:lnTo>
                    <a:lnTo>
                      <a:pt x="121" y="231"/>
                    </a:lnTo>
                    <a:lnTo>
                      <a:pt x="139" y="247"/>
                    </a:lnTo>
                    <a:lnTo>
                      <a:pt x="173" y="279"/>
                    </a:lnTo>
                    <a:lnTo>
                      <a:pt x="176" y="281"/>
                    </a:lnTo>
                    <a:lnTo>
                      <a:pt x="182" y="282"/>
                    </a:lnTo>
                    <a:lnTo>
                      <a:pt x="192" y="281"/>
                    </a:lnTo>
                    <a:lnTo>
                      <a:pt x="205" y="277"/>
                    </a:lnTo>
                    <a:lnTo>
                      <a:pt x="208" y="273"/>
                    </a:lnTo>
                    <a:lnTo>
                      <a:pt x="212" y="272"/>
                    </a:lnTo>
                    <a:lnTo>
                      <a:pt x="221" y="256"/>
                    </a:lnTo>
                    <a:lnTo>
                      <a:pt x="228" y="238"/>
                    </a:lnTo>
                    <a:lnTo>
                      <a:pt x="240" y="204"/>
                    </a:lnTo>
                    <a:lnTo>
                      <a:pt x="249" y="168"/>
                    </a:lnTo>
                    <a:lnTo>
                      <a:pt x="258" y="132"/>
                    </a:lnTo>
                    <a:lnTo>
                      <a:pt x="276" y="50"/>
                    </a:lnTo>
                    <a:lnTo>
                      <a:pt x="283" y="25"/>
                    </a:lnTo>
                    <a:lnTo>
                      <a:pt x="287" y="16"/>
                    </a:lnTo>
                    <a:lnTo>
                      <a:pt x="287" y="13"/>
                    </a:lnTo>
                    <a:lnTo>
                      <a:pt x="285" y="13"/>
                    </a:lnTo>
                    <a:lnTo>
                      <a:pt x="278" y="16"/>
                    </a:lnTo>
                    <a:lnTo>
                      <a:pt x="285" y="13"/>
                    </a:lnTo>
                    <a:lnTo>
                      <a:pt x="289" y="8"/>
                    </a:lnTo>
                    <a:lnTo>
                      <a:pt x="289" y="4"/>
                    </a:lnTo>
                    <a:lnTo>
                      <a:pt x="287" y="2"/>
                    </a:lnTo>
                    <a:lnTo>
                      <a:pt x="282" y="0"/>
                    </a:lnTo>
                    <a:lnTo>
                      <a:pt x="276" y="0"/>
                    </a:lnTo>
                    <a:lnTo>
                      <a:pt x="269" y="0"/>
                    </a:lnTo>
                    <a:lnTo>
                      <a:pt x="262" y="2"/>
                    </a:lnTo>
                    <a:lnTo>
                      <a:pt x="257" y="6"/>
                    </a:lnTo>
                    <a:lnTo>
                      <a:pt x="253" y="9"/>
                    </a:lnTo>
                    <a:lnTo>
                      <a:pt x="246" y="20"/>
                    </a:lnTo>
                    <a:lnTo>
                      <a:pt x="239" y="33"/>
                    </a:lnTo>
                    <a:lnTo>
                      <a:pt x="235" y="45"/>
                    </a:lnTo>
                    <a:lnTo>
                      <a:pt x="230" y="74"/>
                    </a:lnTo>
                    <a:lnTo>
                      <a:pt x="226" y="99"/>
                    </a:lnTo>
                    <a:lnTo>
                      <a:pt x="217" y="143"/>
                    </a:lnTo>
                    <a:lnTo>
                      <a:pt x="207" y="188"/>
                    </a:lnTo>
                    <a:lnTo>
                      <a:pt x="201" y="209"/>
                    </a:lnTo>
                    <a:lnTo>
                      <a:pt x="192" y="232"/>
                    </a:lnTo>
                    <a:lnTo>
                      <a:pt x="183" y="252"/>
                    </a:lnTo>
                    <a:lnTo>
                      <a:pt x="173" y="272"/>
                    </a:lnTo>
                    <a:lnTo>
                      <a:pt x="212" y="264"/>
                    </a:lnTo>
                    <a:lnTo>
                      <a:pt x="171" y="225"/>
                    </a:lnTo>
                    <a:lnTo>
                      <a:pt x="150" y="206"/>
                    </a:lnTo>
                    <a:lnTo>
                      <a:pt x="126" y="188"/>
                    </a:lnTo>
                    <a:lnTo>
                      <a:pt x="101" y="172"/>
                    </a:lnTo>
                    <a:lnTo>
                      <a:pt x="89" y="166"/>
                    </a:lnTo>
                    <a:lnTo>
                      <a:pt x="75" y="161"/>
                    </a:lnTo>
                    <a:lnTo>
                      <a:pt x="62" y="157"/>
                    </a:lnTo>
                    <a:lnTo>
                      <a:pt x="48" y="156"/>
                    </a:lnTo>
                    <a:lnTo>
                      <a:pt x="35" y="154"/>
                    </a:lnTo>
                    <a:lnTo>
                      <a:pt x="21" y="156"/>
                    </a:lnTo>
                    <a:lnTo>
                      <a:pt x="14" y="156"/>
                    </a:lnTo>
                    <a:lnTo>
                      <a:pt x="9" y="159"/>
                    </a:lnTo>
                    <a:lnTo>
                      <a:pt x="3" y="163"/>
                    </a:lnTo>
                    <a:lnTo>
                      <a:pt x="0" y="166"/>
                    </a:lnTo>
                    <a:lnTo>
                      <a:pt x="0" y="170"/>
                    </a:lnTo>
                    <a:lnTo>
                      <a:pt x="1" y="173"/>
                    </a:lnTo>
                    <a:lnTo>
                      <a:pt x="5" y="175"/>
                    </a:lnTo>
                    <a:lnTo>
                      <a:pt x="14" y="17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</p:grpSp>
      </p:grpSp>
      <p:grpSp>
        <p:nvGrpSpPr>
          <p:cNvPr id="20" name="Group 26"/>
          <p:cNvGrpSpPr>
            <a:grpSpLocks/>
          </p:cNvGrpSpPr>
          <p:nvPr/>
        </p:nvGrpSpPr>
        <p:grpSpPr bwMode="auto">
          <a:xfrm>
            <a:off x="5562601" y="1476377"/>
            <a:ext cx="2327275" cy="2803525"/>
            <a:chOff x="5562783" y="1447800"/>
            <a:chExt cx="2327092" cy="2802848"/>
          </a:xfrm>
        </p:grpSpPr>
        <p:sp>
          <p:nvSpPr>
            <p:cNvPr id="21" name="TextBox 29"/>
            <p:cNvSpPr txBox="1">
              <a:spLocks noChangeArrowheads="1"/>
            </p:cNvSpPr>
            <p:nvPr/>
          </p:nvSpPr>
          <p:spPr bwMode="auto">
            <a:xfrm rot="515475">
              <a:off x="5680248" y="1447800"/>
              <a:ext cx="2209627" cy="26163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Verdana" pitchFamily="34" charset="0"/>
                </a:rPr>
                <a:t>The village</a:t>
              </a:r>
              <a:endParaRPr lang="en-GB" sz="1100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22" name="TextBox 42"/>
            <p:cNvSpPr txBox="1">
              <a:spLocks noChangeArrowheads="1"/>
            </p:cNvSpPr>
            <p:nvPr/>
          </p:nvSpPr>
          <p:spPr bwMode="auto">
            <a:xfrm>
              <a:off x="5562783" y="1828838"/>
              <a:ext cx="2133433" cy="369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 dirty="0">
                  <a:latin typeface="Verdana" pitchFamily="34" charset="0"/>
                </a:rPr>
                <a:t>A</a:t>
              </a:r>
              <a:r>
                <a:rPr lang="en-US" dirty="0">
                  <a:latin typeface="Verdana" pitchFamily="34" charset="0"/>
                </a:rPr>
                <a:t>gunnaryd</a:t>
              </a:r>
              <a:endParaRPr lang="en-GB" dirty="0">
                <a:latin typeface="Verdana" pitchFamily="34" charset="0"/>
              </a:endParaRPr>
            </a:p>
          </p:txBody>
        </p:sp>
        <p:grpSp>
          <p:nvGrpSpPr>
            <p:cNvPr id="23" name="Group 52"/>
            <p:cNvGrpSpPr>
              <a:grpSpLocks/>
            </p:cNvGrpSpPr>
            <p:nvPr/>
          </p:nvGrpSpPr>
          <p:grpSpPr bwMode="auto">
            <a:xfrm rot="9417280" flipH="1" flipV="1">
              <a:off x="5858300" y="2226709"/>
              <a:ext cx="887804" cy="2023939"/>
              <a:chOff x="7004050" y="2057400"/>
              <a:chExt cx="1387475" cy="2312988"/>
            </a:xfrm>
          </p:grpSpPr>
          <p:sp>
            <p:nvSpPr>
              <p:cNvPr id="24" name="Freeform 7"/>
              <p:cNvSpPr>
                <a:spLocks/>
              </p:cNvSpPr>
              <p:nvPr/>
            </p:nvSpPr>
            <p:spPr bwMode="auto">
              <a:xfrm>
                <a:off x="7086600" y="2057400"/>
                <a:ext cx="1304925" cy="2073275"/>
              </a:xfrm>
              <a:custGeom>
                <a:avLst/>
                <a:gdLst>
                  <a:gd name="T0" fmla="*/ 2147483647 w 822"/>
                  <a:gd name="T1" fmla="*/ 2147483647 h 1306"/>
                  <a:gd name="T2" fmla="*/ 2147483647 w 822"/>
                  <a:gd name="T3" fmla="*/ 2147483647 h 1306"/>
                  <a:gd name="T4" fmla="*/ 2147483647 w 822"/>
                  <a:gd name="T5" fmla="*/ 2147483647 h 1306"/>
                  <a:gd name="T6" fmla="*/ 2147483647 w 822"/>
                  <a:gd name="T7" fmla="*/ 2147483647 h 1306"/>
                  <a:gd name="T8" fmla="*/ 2147483647 w 822"/>
                  <a:gd name="T9" fmla="*/ 2147483647 h 1306"/>
                  <a:gd name="T10" fmla="*/ 2147483647 w 822"/>
                  <a:gd name="T11" fmla="*/ 2147483647 h 1306"/>
                  <a:gd name="T12" fmla="*/ 2147483647 w 822"/>
                  <a:gd name="T13" fmla="*/ 2147483647 h 1306"/>
                  <a:gd name="T14" fmla="*/ 2147483647 w 822"/>
                  <a:gd name="T15" fmla="*/ 2147483647 h 1306"/>
                  <a:gd name="T16" fmla="*/ 2147483647 w 822"/>
                  <a:gd name="T17" fmla="*/ 2147483647 h 1306"/>
                  <a:gd name="T18" fmla="*/ 2147483647 w 822"/>
                  <a:gd name="T19" fmla="*/ 2147483647 h 1306"/>
                  <a:gd name="T20" fmla="*/ 2147483647 w 822"/>
                  <a:gd name="T21" fmla="*/ 2147483647 h 1306"/>
                  <a:gd name="T22" fmla="*/ 2147483647 w 822"/>
                  <a:gd name="T23" fmla="*/ 2147483647 h 1306"/>
                  <a:gd name="T24" fmla="*/ 2147483647 w 822"/>
                  <a:gd name="T25" fmla="*/ 2147483647 h 1306"/>
                  <a:gd name="T26" fmla="*/ 2147483647 w 822"/>
                  <a:gd name="T27" fmla="*/ 2147483647 h 1306"/>
                  <a:gd name="T28" fmla="*/ 2147483647 w 822"/>
                  <a:gd name="T29" fmla="*/ 2147483647 h 1306"/>
                  <a:gd name="T30" fmla="*/ 2147483647 w 822"/>
                  <a:gd name="T31" fmla="*/ 2147483647 h 1306"/>
                  <a:gd name="T32" fmla="*/ 2147483647 w 822"/>
                  <a:gd name="T33" fmla="*/ 2147483647 h 1306"/>
                  <a:gd name="T34" fmla="*/ 2147483647 w 822"/>
                  <a:gd name="T35" fmla="*/ 2147483647 h 1306"/>
                  <a:gd name="T36" fmla="*/ 2147483647 w 822"/>
                  <a:gd name="T37" fmla="*/ 2147483647 h 1306"/>
                  <a:gd name="T38" fmla="*/ 2147483647 w 822"/>
                  <a:gd name="T39" fmla="*/ 2147483647 h 1306"/>
                  <a:gd name="T40" fmla="*/ 2147483647 w 822"/>
                  <a:gd name="T41" fmla="*/ 2147483647 h 1306"/>
                  <a:gd name="T42" fmla="*/ 2147483647 w 822"/>
                  <a:gd name="T43" fmla="*/ 2147483647 h 1306"/>
                  <a:gd name="T44" fmla="*/ 2147483647 w 822"/>
                  <a:gd name="T45" fmla="*/ 2147483647 h 1306"/>
                  <a:gd name="T46" fmla="*/ 0 w 822"/>
                  <a:gd name="T47" fmla="*/ 2147483647 h 1306"/>
                  <a:gd name="T48" fmla="*/ 2147483647 w 822"/>
                  <a:gd name="T49" fmla="*/ 2147483647 h 1306"/>
                  <a:gd name="T50" fmla="*/ 2147483647 w 822"/>
                  <a:gd name="T51" fmla="*/ 2147483647 h 1306"/>
                  <a:gd name="T52" fmla="*/ 2147483647 w 822"/>
                  <a:gd name="T53" fmla="*/ 2147483647 h 1306"/>
                  <a:gd name="T54" fmla="*/ 2147483647 w 822"/>
                  <a:gd name="T55" fmla="*/ 2147483647 h 1306"/>
                  <a:gd name="T56" fmla="*/ 2147483647 w 822"/>
                  <a:gd name="T57" fmla="*/ 2147483647 h 1306"/>
                  <a:gd name="T58" fmla="*/ 2147483647 w 822"/>
                  <a:gd name="T59" fmla="*/ 2147483647 h 1306"/>
                  <a:gd name="T60" fmla="*/ 2147483647 w 822"/>
                  <a:gd name="T61" fmla="*/ 2147483647 h 1306"/>
                  <a:gd name="T62" fmla="*/ 2147483647 w 822"/>
                  <a:gd name="T63" fmla="*/ 2147483647 h 1306"/>
                  <a:gd name="T64" fmla="*/ 2147483647 w 822"/>
                  <a:gd name="T65" fmla="*/ 2147483647 h 1306"/>
                  <a:gd name="T66" fmla="*/ 2147483647 w 822"/>
                  <a:gd name="T67" fmla="*/ 2147483647 h 1306"/>
                  <a:gd name="T68" fmla="*/ 2147483647 w 822"/>
                  <a:gd name="T69" fmla="*/ 2147483647 h 1306"/>
                  <a:gd name="T70" fmla="*/ 2147483647 w 822"/>
                  <a:gd name="T71" fmla="*/ 2147483647 h 1306"/>
                  <a:gd name="T72" fmla="*/ 2147483647 w 822"/>
                  <a:gd name="T73" fmla="*/ 2147483647 h 1306"/>
                  <a:gd name="T74" fmla="*/ 2147483647 w 822"/>
                  <a:gd name="T75" fmla="*/ 2147483647 h 1306"/>
                  <a:gd name="T76" fmla="*/ 2147483647 w 822"/>
                  <a:gd name="T77" fmla="*/ 2147483647 h 1306"/>
                  <a:gd name="T78" fmla="*/ 2147483647 w 822"/>
                  <a:gd name="T79" fmla="*/ 2147483647 h 1306"/>
                  <a:gd name="T80" fmla="*/ 2147483647 w 822"/>
                  <a:gd name="T81" fmla="*/ 2147483647 h 1306"/>
                  <a:gd name="T82" fmla="*/ 2147483647 w 822"/>
                  <a:gd name="T83" fmla="*/ 2147483647 h 1306"/>
                  <a:gd name="T84" fmla="*/ 2147483647 w 822"/>
                  <a:gd name="T85" fmla="*/ 2147483647 h 1306"/>
                  <a:gd name="T86" fmla="*/ 2147483647 w 822"/>
                  <a:gd name="T87" fmla="*/ 2147483647 h 1306"/>
                  <a:gd name="T88" fmla="*/ 2147483647 w 822"/>
                  <a:gd name="T89" fmla="*/ 2147483647 h 1306"/>
                  <a:gd name="T90" fmla="*/ 2147483647 w 822"/>
                  <a:gd name="T91" fmla="*/ 2147483647 h 1306"/>
                  <a:gd name="T92" fmla="*/ 2147483647 w 822"/>
                  <a:gd name="T93" fmla="*/ 2147483647 h 1306"/>
                  <a:gd name="T94" fmla="*/ 2147483647 w 822"/>
                  <a:gd name="T95" fmla="*/ 0 h 1306"/>
                  <a:gd name="T96" fmla="*/ 2147483647 w 822"/>
                  <a:gd name="T97" fmla="*/ 0 h 1306"/>
                  <a:gd name="T98" fmla="*/ 2147483647 w 822"/>
                  <a:gd name="T99" fmla="*/ 2147483647 h 1306"/>
                  <a:gd name="T100" fmla="*/ 2147483647 w 822"/>
                  <a:gd name="T101" fmla="*/ 2147483647 h 1306"/>
                  <a:gd name="T102" fmla="*/ 2147483647 w 822"/>
                  <a:gd name="T103" fmla="*/ 2147483647 h 130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822"/>
                  <a:gd name="T157" fmla="*/ 0 h 1306"/>
                  <a:gd name="T158" fmla="*/ 822 w 822"/>
                  <a:gd name="T159" fmla="*/ 1306 h 130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822" h="1306">
                    <a:moveTo>
                      <a:pt x="685" y="12"/>
                    </a:moveTo>
                    <a:lnTo>
                      <a:pt x="685" y="12"/>
                    </a:lnTo>
                    <a:lnTo>
                      <a:pt x="701" y="34"/>
                    </a:lnTo>
                    <a:lnTo>
                      <a:pt x="713" y="55"/>
                    </a:lnTo>
                    <a:lnTo>
                      <a:pt x="726" y="76"/>
                    </a:lnTo>
                    <a:lnTo>
                      <a:pt x="738" y="98"/>
                    </a:lnTo>
                    <a:lnTo>
                      <a:pt x="747" y="119"/>
                    </a:lnTo>
                    <a:lnTo>
                      <a:pt x="755" y="142"/>
                    </a:lnTo>
                    <a:lnTo>
                      <a:pt x="762" y="166"/>
                    </a:lnTo>
                    <a:lnTo>
                      <a:pt x="769" y="189"/>
                    </a:lnTo>
                    <a:lnTo>
                      <a:pt x="772" y="212"/>
                    </a:lnTo>
                    <a:lnTo>
                      <a:pt x="776" y="235"/>
                    </a:lnTo>
                    <a:lnTo>
                      <a:pt x="778" y="258"/>
                    </a:lnTo>
                    <a:lnTo>
                      <a:pt x="779" y="282"/>
                    </a:lnTo>
                    <a:lnTo>
                      <a:pt x="778" y="330"/>
                    </a:lnTo>
                    <a:lnTo>
                      <a:pt x="772" y="378"/>
                    </a:lnTo>
                    <a:lnTo>
                      <a:pt x="765" y="426"/>
                    </a:lnTo>
                    <a:lnTo>
                      <a:pt x="753" y="474"/>
                    </a:lnTo>
                    <a:lnTo>
                      <a:pt x="738" y="522"/>
                    </a:lnTo>
                    <a:lnTo>
                      <a:pt x="722" y="569"/>
                    </a:lnTo>
                    <a:lnTo>
                      <a:pt x="703" y="613"/>
                    </a:lnTo>
                    <a:lnTo>
                      <a:pt x="683" y="658"/>
                    </a:lnTo>
                    <a:lnTo>
                      <a:pt x="660" y="701"/>
                    </a:lnTo>
                    <a:lnTo>
                      <a:pt x="639" y="742"/>
                    </a:lnTo>
                    <a:lnTo>
                      <a:pt x="610" y="790"/>
                    </a:lnTo>
                    <a:lnTo>
                      <a:pt x="580" y="835"/>
                    </a:lnTo>
                    <a:lnTo>
                      <a:pt x="548" y="879"/>
                    </a:lnTo>
                    <a:lnTo>
                      <a:pt x="514" y="924"/>
                    </a:lnTo>
                    <a:lnTo>
                      <a:pt x="478" y="965"/>
                    </a:lnTo>
                    <a:lnTo>
                      <a:pt x="441" y="1006"/>
                    </a:lnTo>
                    <a:lnTo>
                      <a:pt x="403" y="1045"/>
                    </a:lnTo>
                    <a:lnTo>
                      <a:pt x="364" y="1083"/>
                    </a:lnTo>
                    <a:lnTo>
                      <a:pt x="328" y="1115"/>
                    </a:lnTo>
                    <a:lnTo>
                      <a:pt x="292" y="1145"/>
                    </a:lnTo>
                    <a:lnTo>
                      <a:pt x="255" y="1174"/>
                    </a:lnTo>
                    <a:lnTo>
                      <a:pt x="216" y="1202"/>
                    </a:lnTo>
                    <a:lnTo>
                      <a:pt x="175" y="1227"/>
                    </a:lnTo>
                    <a:lnTo>
                      <a:pt x="132" y="1249"/>
                    </a:lnTo>
                    <a:lnTo>
                      <a:pt x="89" y="1268"/>
                    </a:lnTo>
                    <a:lnTo>
                      <a:pt x="45" y="1284"/>
                    </a:lnTo>
                    <a:lnTo>
                      <a:pt x="21" y="1290"/>
                    </a:lnTo>
                    <a:lnTo>
                      <a:pt x="9" y="1295"/>
                    </a:lnTo>
                    <a:lnTo>
                      <a:pt x="0" y="1300"/>
                    </a:lnTo>
                    <a:lnTo>
                      <a:pt x="0" y="1304"/>
                    </a:lnTo>
                    <a:lnTo>
                      <a:pt x="0" y="1306"/>
                    </a:lnTo>
                    <a:lnTo>
                      <a:pt x="5" y="1306"/>
                    </a:lnTo>
                    <a:lnTo>
                      <a:pt x="14" y="1304"/>
                    </a:lnTo>
                    <a:lnTo>
                      <a:pt x="59" y="1293"/>
                    </a:lnTo>
                    <a:lnTo>
                      <a:pt x="103" y="1277"/>
                    </a:lnTo>
                    <a:lnTo>
                      <a:pt x="146" y="1259"/>
                    </a:lnTo>
                    <a:lnTo>
                      <a:pt x="189" y="1238"/>
                    </a:lnTo>
                    <a:lnTo>
                      <a:pt x="230" y="1215"/>
                    </a:lnTo>
                    <a:lnTo>
                      <a:pt x="269" y="1190"/>
                    </a:lnTo>
                    <a:lnTo>
                      <a:pt x="309" y="1161"/>
                    </a:lnTo>
                    <a:lnTo>
                      <a:pt x="346" y="1131"/>
                    </a:lnTo>
                    <a:lnTo>
                      <a:pt x="383" y="1099"/>
                    </a:lnTo>
                    <a:lnTo>
                      <a:pt x="417" y="1067"/>
                    </a:lnTo>
                    <a:lnTo>
                      <a:pt x="451" y="1033"/>
                    </a:lnTo>
                    <a:lnTo>
                      <a:pt x="485" y="997"/>
                    </a:lnTo>
                    <a:lnTo>
                      <a:pt x="515" y="961"/>
                    </a:lnTo>
                    <a:lnTo>
                      <a:pt x="546" y="926"/>
                    </a:lnTo>
                    <a:lnTo>
                      <a:pt x="574" y="888"/>
                    </a:lnTo>
                    <a:lnTo>
                      <a:pt x="603" y="853"/>
                    </a:lnTo>
                    <a:lnTo>
                      <a:pt x="630" y="813"/>
                    </a:lnTo>
                    <a:lnTo>
                      <a:pt x="656" y="772"/>
                    </a:lnTo>
                    <a:lnTo>
                      <a:pt x="681" y="731"/>
                    </a:lnTo>
                    <a:lnTo>
                      <a:pt x="706" y="687"/>
                    </a:lnTo>
                    <a:lnTo>
                      <a:pt x="730" y="642"/>
                    </a:lnTo>
                    <a:lnTo>
                      <a:pt x="751" y="596"/>
                    </a:lnTo>
                    <a:lnTo>
                      <a:pt x="771" y="549"/>
                    </a:lnTo>
                    <a:lnTo>
                      <a:pt x="787" y="501"/>
                    </a:lnTo>
                    <a:lnTo>
                      <a:pt x="801" y="453"/>
                    </a:lnTo>
                    <a:lnTo>
                      <a:pt x="810" y="405"/>
                    </a:lnTo>
                    <a:lnTo>
                      <a:pt x="819" y="355"/>
                    </a:lnTo>
                    <a:lnTo>
                      <a:pt x="821" y="307"/>
                    </a:lnTo>
                    <a:lnTo>
                      <a:pt x="822" y="282"/>
                    </a:lnTo>
                    <a:lnTo>
                      <a:pt x="821" y="258"/>
                    </a:lnTo>
                    <a:lnTo>
                      <a:pt x="819" y="233"/>
                    </a:lnTo>
                    <a:lnTo>
                      <a:pt x="815" y="208"/>
                    </a:lnTo>
                    <a:lnTo>
                      <a:pt x="812" y="185"/>
                    </a:lnTo>
                    <a:lnTo>
                      <a:pt x="806" y="162"/>
                    </a:lnTo>
                    <a:lnTo>
                      <a:pt x="799" y="137"/>
                    </a:lnTo>
                    <a:lnTo>
                      <a:pt x="790" y="114"/>
                    </a:lnTo>
                    <a:lnTo>
                      <a:pt x="778" y="84"/>
                    </a:lnTo>
                    <a:lnTo>
                      <a:pt x="763" y="55"/>
                    </a:lnTo>
                    <a:lnTo>
                      <a:pt x="746" y="28"/>
                    </a:lnTo>
                    <a:lnTo>
                      <a:pt x="726" y="1"/>
                    </a:lnTo>
                    <a:lnTo>
                      <a:pt x="722" y="0"/>
                    </a:lnTo>
                    <a:lnTo>
                      <a:pt x="717" y="0"/>
                    </a:lnTo>
                    <a:lnTo>
                      <a:pt x="710" y="0"/>
                    </a:lnTo>
                    <a:lnTo>
                      <a:pt x="701" y="3"/>
                    </a:lnTo>
                    <a:lnTo>
                      <a:pt x="689" y="9"/>
                    </a:lnTo>
                    <a:lnTo>
                      <a:pt x="685" y="10"/>
                    </a:lnTo>
                    <a:lnTo>
                      <a:pt x="685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5" name="Freeform 8"/>
              <p:cNvSpPr>
                <a:spLocks/>
              </p:cNvSpPr>
              <p:nvPr/>
            </p:nvSpPr>
            <p:spPr bwMode="auto">
              <a:xfrm>
                <a:off x="7004050" y="3756025"/>
                <a:ext cx="481013" cy="614363"/>
              </a:xfrm>
              <a:custGeom>
                <a:avLst/>
                <a:gdLst>
                  <a:gd name="T0" fmla="*/ 2147483647 w 303"/>
                  <a:gd name="T1" fmla="*/ 2147483647 h 387"/>
                  <a:gd name="T2" fmla="*/ 2147483647 w 303"/>
                  <a:gd name="T3" fmla="*/ 2147483647 h 387"/>
                  <a:gd name="T4" fmla="*/ 2147483647 w 303"/>
                  <a:gd name="T5" fmla="*/ 2147483647 h 387"/>
                  <a:gd name="T6" fmla="*/ 2147483647 w 303"/>
                  <a:gd name="T7" fmla="*/ 2147483647 h 387"/>
                  <a:gd name="T8" fmla="*/ 2147483647 w 303"/>
                  <a:gd name="T9" fmla="*/ 2147483647 h 387"/>
                  <a:gd name="T10" fmla="*/ 0 w 303"/>
                  <a:gd name="T11" fmla="*/ 2147483647 h 387"/>
                  <a:gd name="T12" fmla="*/ 0 w 303"/>
                  <a:gd name="T13" fmla="*/ 2147483647 h 387"/>
                  <a:gd name="T14" fmla="*/ 2147483647 w 303"/>
                  <a:gd name="T15" fmla="*/ 2147483647 h 387"/>
                  <a:gd name="T16" fmla="*/ 2147483647 w 303"/>
                  <a:gd name="T17" fmla="*/ 2147483647 h 387"/>
                  <a:gd name="T18" fmla="*/ 2147483647 w 303"/>
                  <a:gd name="T19" fmla="*/ 2147483647 h 387"/>
                  <a:gd name="T20" fmla="*/ 2147483647 w 303"/>
                  <a:gd name="T21" fmla="*/ 2147483647 h 387"/>
                  <a:gd name="T22" fmla="*/ 2147483647 w 303"/>
                  <a:gd name="T23" fmla="*/ 2147483647 h 387"/>
                  <a:gd name="T24" fmla="*/ 2147483647 w 303"/>
                  <a:gd name="T25" fmla="*/ 2147483647 h 387"/>
                  <a:gd name="T26" fmla="*/ 2147483647 w 303"/>
                  <a:gd name="T27" fmla="*/ 2147483647 h 387"/>
                  <a:gd name="T28" fmla="*/ 2147483647 w 303"/>
                  <a:gd name="T29" fmla="*/ 2147483647 h 387"/>
                  <a:gd name="T30" fmla="*/ 2147483647 w 303"/>
                  <a:gd name="T31" fmla="*/ 2147483647 h 387"/>
                  <a:gd name="T32" fmla="*/ 2147483647 w 303"/>
                  <a:gd name="T33" fmla="*/ 2147483647 h 387"/>
                  <a:gd name="T34" fmla="*/ 2147483647 w 303"/>
                  <a:gd name="T35" fmla="*/ 2147483647 h 387"/>
                  <a:gd name="T36" fmla="*/ 2147483647 w 303"/>
                  <a:gd name="T37" fmla="*/ 2147483647 h 387"/>
                  <a:gd name="T38" fmla="*/ 2147483647 w 303"/>
                  <a:gd name="T39" fmla="*/ 2147483647 h 387"/>
                  <a:gd name="T40" fmla="*/ 2147483647 w 303"/>
                  <a:gd name="T41" fmla="*/ 2147483647 h 387"/>
                  <a:gd name="T42" fmla="*/ 2147483647 w 303"/>
                  <a:gd name="T43" fmla="*/ 2147483647 h 387"/>
                  <a:gd name="T44" fmla="*/ 2147483647 w 303"/>
                  <a:gd name="T45" fmla="*/ 2147483647 h 387"/>
                  <a:gd name="T46" fmla="*/ 2147483647 w 303"/>
                  <a:gd name="T47" fmla="*/ 2147483647 h 387"/>
                  <a:gd name="T48" fmla="*/ 2147483647 w 303"/>
                  <a:gd name="T49" fmla="*/ 2147483647 h 387"/>
                  <a:gd name="T50" fmla="*/ 2147483647 w 303"/>
                  <a:gd name="T51" fmla="*/ 2147483647 h 387"/>
                  <a:gd name="T52" fmla="*/ 2147483647 w 303"/>
                  <a:gd name="T53" fmla="*/ 2147483647 h 387"/>
                  <a:gd name="T54" fmla="*/ 2147483647 w 303"/>
                  <a:gd name="T55" fmla="*/ 2147483647 h 387"/>
                  <a:gd name="T56" fmla="*/ 2147483647 w 303"/>
                  <a:gd name="T57" fmla="*/ 2147483647 h 387"/>
                  <a:gd name="T58" fmla="*/ 2147483647 w 303"/>
                  <a:gd name="T59" fmla="*/ 0 h 387"/>
                  <a:gd name="T60" fmla="*/ 2147483647 w 303"/>
                  <a:gd name="T61" fmla="*/ 2147483647 h 387"/>
                  <a:gd name="T62" fmla="*/ 2147483647 w 303"/>
                  <a:gd name="T63" fmla="*/ 2147483647 h 38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03"/>
                  <a:gd name="T97" fmla="*/ 0 h 387"/>
                  <a:gd name="T98" fmla="*/ 303 w 303"/>
                  <a:gd name="T99" fmla="*/ 387 h 38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03" h="387">
                    <a:moveTo>
                      <a:pt x="177" y="9"/>
                    </a:moveTo>
                    <a:lnTo>
                      <a:pt x="177" y="9"/>
                    </a:lnTo>
                    <a:lnTo>
                      <a:pt x="152" y="34"/>
                    </a:lnTo>
                    <a:lnTo>
                      <a:pt x="127" y="61"/>
                    </a:lnTo>
                    <a:lnTo>
                      <a:pt x="102" y="88"/>
                    </a:lnTo>
                    <a:lnTo>
                      <a:pt x="77" y="114"/>
                    </a:lnTo>
                    <a:lnTo>
                      <a:pt x="54" y="141"/>
                    </a:lnTo>
                    <a:lnTo>
                      <a:pt x="32" y="170"/>
                    </a:lnTo>
                    <a:lnTo>
                      <a:pt x="14" y="200"/>
                    </a:lnTo>
                    <a:lnTo>
                      <a:pt x="7" y="218"/>
                    </a:lnTo>
                    <a:lnTo>
                      <a:pt x="0" y="234"/>
                    </a:lnTo>
                    <a:lnTo>
                      <a:pt x="0" y="236"/>
                    </a:lnTo>
                    <a:lnTo>
                      <a:pt x="0" y="239"/>
                    </a:lnTo>
                    <a:lnTo>
                      <a:pt x="4" y="241"/>
                    </a:lnTo>
                    <a:lnTo>
                      <a:pt x="75" y="286"/>
                    </a:lnTo>
                    <a:lnTo>
                      <a:pt x="146" y="327"/>
                    </a:lnTo>
                    <a:lnTo>
                      <a:pt x="207" y="361"/>
                    </a:lnTo>
                    <a:lnTo>
                      <a:pt x="237" y="377"/>
                    </a:lnTo>
                    <a:lnTo>
                      <a:pt x="254" y="382"/>
                    </a:lnTo>
                    <a:lnTo>
                      <a:pt x="270" y="387"/>
                    </a:lnTo>
                    <a:lnTo>
                      <a:pt x="275" y="387"/>
                    </a:lnTo>
                    <a:lnTo>
                      <a:pt x="282" y="387"/>
                    </a:lnTo>
                    <a:lnTo>
                      <a:pt x="289" y="384"/>
                    </a:lnTo>
                    <a:lnTo>
                      <a:pt x="296" y="380"/>
                    </a:lnTo>
                    <a:lnTo>
                      <a:pt x="302" y="377"/>
                    </a:lnTo>
                    <a:lnTo>
                      <a:pt x="303" y="373"/>
                    </a:lnTo>
                    <a:lnTo>
                      <a:pt x="302" y="370"/>
                    </a:lnTo>
                    <a:lnTo>
                      <a:pt x="296" y="366"/>
                    </a:lnTo>
                    <a:lnTo>
                      <a:pt x="271" y="357"/>
                    </a:lnTo>
                    <a:lnTo>
                      <a:pt x="248" y="346"/>
                    </a:lnTo>
                    <a:lnTo>
                      <a:pt x="202" y="320"/>
                    </a:lnTo>
                    <a:lnTo>
                      <a:pt x="141" y="286"/>
                    </a:lnTo>
                    <a:lnTo>
                      <a:pt x="82" y="250"/>
                    </a:lnTo>
                    <a:lnTo>
                      <a:pt x="57" y="234"/>
                    </a:lnTo>
                    <a:lnTo>
                      <a:pt x="47" y="229"/>
                    </a:lnTo>
                    <a:lnTo>
                      <a:pt x="45" y="225"/>
                    </a:lnTo>
                    <a:lnTo>
                      <a:pt x="45" y="220"/>
                    </a:lnTo>
                    <a:lnTo>
                      <a:pt x="56" y="196"/>
                    </a:lnTo>
                    <a:lnTo>
                      <a:pt x="66" y="177"/>
                    </a:lnTo>
                    <a:lnTo>
                      <a:pt x="80" y="157"/>
                    </a:lnTo>
                    <a:lnTo>
                      <a:pt x="95" y="139"/>
                    </a:lnTo>
                    <a:lnTo>
                      <a:pt x="123" y="106"/>
                    </a:lnTo>
                    <a:lnTo>
                      <a:pt x="154" y="73"/>
                    </a:lnTo>
                    <a:lnTo>
                      <a:pt x="184" y="41"/>
                    </a:lnTo>
                    <a:lnTo>
                      <a:pt x="214" y="9"/>
                    </a:lnTo>
                    <a:lnTo>
                      <a:pt x="216" y="4"/>
                    </a:lnTo>
                    <a:lnTo>
                      <a:pt x="214" y="2"/>
                    </a:lnTo>
                    <a:lnTo>
                      <a:pt x="211" y="0"/>
                    </a:lnTo>
                    <a:lnTo>
                      <a:pt x="204" y="0"/>
                    </a:lnTo>
                    <a:lnTo>
                      <a:pt x="188" y="2"/>
                    </a:lnTo>
                    <a:lnTo>
                      <a:pt x="180" y="6"/>
                    </a:lnTo>
                    <a:lnTo>
                      <a:pt x="177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1" descr="background_Page_1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background_Page_1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ject 3"/>
          <p:cNvSpPr>
            <a:spLocks/>
          </p:cNvSpPr>
          <p:nvPr/>
        </p:nvSpPr>
        <p:spPr bwMode="auto">
          <a:xfrm>
            <a:off x="179388" y="650875"/>
            <a:ext cx="3529012" cy="388938"/>
          </a:xfrm>
          <a:custGeom>
            <a:avLst/>
            <a:gdLst>
              <a:gd name="T0" fmla="*/ 0 w 2682240"/>
              <a:gd name="T1" fmla="*/ 0 h 389255"/>
              <a:gd name="T2" fmla="*/ 4642688 w 2682240"/>
              <a:gd name="T3" fmla="*/ 0 h 389255"/>
              <a:gd name="T4" fmla="*/ 4642688 w 2682240"/>
              <a:gd name="T5" fmla="*/ 388279 h 389255"/>
              <a:gd name="T6" fmla="*/ 0 w 2682240"/>
              <a:gd name="T7" fmla="*/ 388279 h 389255"/>
              <a:gd name="T8" fmla="*/ 0 w 2682240"/>
              <a:gd name="T9" fmla="*/ 0 h 389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82240"/>
              <a:gd name="T16" fmla="*/ 0 h 389255"/>
              <a:gd name="T17" fmla="*/ 2682240 w 2682240"/>
              <a:gd name="T18" fmla="*/ 389255 h 389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82240" h="389255">
                <a:moveTo>
                  <a:pt x="0" y="0"/>
                </a:moveTo>
                <a:lnTo>
                  <a:pt x="2681998" y="0"/>
                </a:lnTo>
                <a:lnTo>
                  <a:pt x="2681998" y="388912"/>
                </a:lnTo>
                <a:lnTo>
                  <a:pt x="0" y="388912"/>
                </a:lnTo>
                <a:lnTo>
                  <a:pt x="0" y="0"/>
                </a:lnTo>
                <a:close/>
              </a:path>
            </a:pathLst>
          </a:custGeom>
          <a:solidFill>
            <a:srgbClr val="F15A22"/>
          </a:solidFill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GB" dirty="0"/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255588" y="633413"/>
            <a:ext cx="38115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Verdana" pitchFamily="34" charset="0"/>
              </a:rPr>
              <a:t>IKEA Group at a glance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695325" y="2241550"/>
            <a:ext cx="16906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Verdana" pitchFamily="34" charset="0"/>
              </a:rPr>
              <a:t>9,500</a:t>
            </a:r>
          </a:p>
          <a:p>
            <a:r>
              <a:rPr lang="en-US" sz="1000" b="1" dirty="0">
                <a:latin typeface="Verdana" pitchFamily="34" charset="0"/>
              </a:rPr>
              <a:t>Products</a:t>
            </a:r>
          </a:p>
          <a:p>
            <a:r>
              <a:rPr lang="en-US" sz="800" dirty="0">
                <a:latin typeface="Verdana" pitchFamily="34" charset="0"/>
              </a:rPr>
              <a:t>Every year we launch about 2,000 new products.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3313113" y="1143000"/>
            <a:ext cx="1690687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latin typeface="Verdana" pitchFamily="34" charset="0"/>
              </a:rPr>
              <a:t>€1.4 </a:t>
            </a:r>
            <a:r>
              <a:rPr lang="en-US" sz="1200" dirty="0">
                <a:latin typeface="Verdana" pitchFamily="34" charset="0"/>
              </a:rPr>
              <a:t>billion</a:t>
            </a:r>
          </a:p>
          <a:p>
            <a:r>
              <a:rPr lang="en-US" sz="1000" b="1" dirty="0">
                <a:latin typeface="Verdana" pitchFamily="34" charset="0"/>
              </a:rPr>
              <a:t>IKEA Food turnover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 rot="161069">
            <a:off x="5707063" y="1966913"/>
            <a:ext cx="16922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latin typeface="Verdana" pitchFamily="34" charset="0"/>
              </a:rPr>
              <a:t>1.3 </a:t>
            </a:r>
            <a:r>
              <a:rPr lang="en-US" sz="1200" dirty="0">
                <a:latin typeface="Verdana" pitchFamily="34" charset="0"/>
              </a:rPr>
              <a:t>billion</a:t>
            </a:r>
          </a:p>
          <a:p>
            <a:r>
              <a:rPr lang="en-US" sz="1000" b="1" dirty="0">
                <a:latin typeface="Verdana" pitchFamily="34" charset="0"/>
              </a:rPr>
              <a:t>Visits to IKEA.com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5170488" y="4822825"/>
            <a:ext cx="1690687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latin typeface="Verdana" pitchFamily="34" charset="0"/>
              </a:rPr>
              <a:t>303</a:t>
            </a:r>
            <a:endParaRPr lang="en-US" sz="1200" dirty="0">
              <a:latin typeface="Verdana" pitchFamily="34" charset="0"/>
            </a:endParaRPr>
          </a:p>
          <a:p>
            <a:r>
              <a:rPr lang="en-US" sz="1000" b="1" dirty="0">
                <a:latin typeface="Verdana" pitchFamily="34" charset="0"/>
              </a:rPr>
              <a:t>IKEA Group stores</a:t>
            </a: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2838450" y="3082925"/>
            <a:ext cx="1836738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latin typeface="Verdana" pitchFamily="34" charset="0"/>
              </a:rPr>
              <a:t>212 </a:t>
            </a:r>
            <a:r>
              <a:rPr lang="en-US" sz="1200" dirty="0">
                <a:latin typeface="Verdana" pitchFamily="34" charset="0"/>
              </a:rPr>
              <a:t>million</a:t>
            </a:r>
          </a:p>
          <a:p>
            <a:r>
              <a:rPr lang="en-US" sz="1000" b="1" dirty="0">
                <a:latin typeface="Verdana" pitchFamily="34" charset="0"/>
              </a:rPr>
              <a:t>Printed catalogues</a:t>
            </a:r>
          </a:p>
          <a:p>
            <a:r>
              <a:rPr lang="en-US" sz="800" dirty="0">
                <a:latin typeface="Verdana" pitchFamily="34" charset="0"/>
              </a:rPr>
              <a:t>The IKEA catalogue app was downloaded 9.7 million times.</a:t>
            </a:r>
          </a:p>
          <a:p>
            <a:endParaRPr lang="en-US" sz="800" b="1" dirty="0">
              <a:latin typeface="Verdana" pitchFamily="34" charset="0"/>
            </a:endParaRP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658813" y="3562350"/>
            <a:ext cx="1690687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latin typeface="Verdana" pitchFamily="34" charset="0"/>
              </a:rPr>
              <a:t>135,000</a:t>
            </a:r>
            <a:endParaRPr lang="en-US" sz="1200" dirty="0">
              <a:latin typeface="Verdana" pitchFamily="34" charset="0"/>
            </a:endParaRPr>
          </a:p>
          <a:p>
            <a:r>
              <a:rPr lang="en-US" sz="1000" b="1" dirty="0">
                <a:latin typeface="Verdana" pitchFamily="34" charset="0"/>
              </a:rPr>
              <a:t>Total co-workers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61069">
            <a:off x="5676900" y="2481263"/>
            <a:ext cx="20701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7063" y="4067175"/>
            <a:ext cx="2095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149850" y="5318125"/>
            <a:ext cx="20955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305175" y="1697038"/>
            <a:ext cx="1581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Verdana" pitchFamily="34" charset="0"/>
              </a:rPr>
              <a:t>IKEA Food is comprised of the IKEA Restaurant, IKEA Bistro, IKEA Swedish Food Market and the IKEA co-worker restaurant. 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 rot="150162">
            <a:off x="5803900" y="2971800"/>
            <a:ext cx="1727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800" dirty="0">
                <a:solidFill>
                  <a:srgbClr val="000000"/>
                </a:solidFill>
                <a:latin typeface="Verdana" pitchFamily="34" charset="0"/>
              </a:rPr>
              <a:t>IKEA.com visits in billions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11560" y="4653136"/>
            <a:ext cx="19986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600" dirty="0">
                <a:solidFill>
                  <a:srgbClr val="000000"/>
                </a:solidFill>
                <a:latin typeface="Verdana" pitchFamily="34" charset="0"/>
              </a:rPr>
              <a:t>Total IKEA Group co-workers*</a:t>
            </a:r>
            <a:br>
              <a:rPr lang="en-US" sz="600" dirty="0">
                <a:solidFill>
                  <a:srgbClr val="000000"/>
                </a:solidFill>
                <a:latin typeface="Verdana" pitchFamily="34" charset="0"/>
              </a:rPr>
            </a:br>
            <a:endParaRPr lang="en-US" sz="600" dirty="0">
              <a:solidFill>
                <a:srgbClr val="000000"/>
              </a:solidFill>
              <a:latin typeface="Verdana" pitchFamily="34" charset="0"/>
            </a:endParaRPr>
          </a:p>
          <a:p>
            <a:r>
              <a:rPr lang="en-US" sz="600" b="1" dirty="0"/>
              <a:t>* New way of calculating co-workers</a:t>
            </a:r>
          </a:p>
          <a:p>
            <a:r>
              <a:rPr lang="en-US" sz="600" dirty="0"/>
              <a:t>The IKEA Group has adopted a new way of calculating the number of co-workers. Previously published numbers for FY12 and FY13 contained temporary and</a:t>
            </a:r>
          </a:p>
          <a:p>
            <a:r>
              <a:rPr lang="en-GB" sz="600" dirty="0"/>
              <a:t>seasonal positions.</a:t>
            </a:r>
            <a:endParaRPr lang="en-US" sz="6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353050" y="5851525"/>
            <a:ext cx="17287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800" dirty="0">
                <a:solidFill>
                  <a:srgbClr val="000000"/>
                </a:solidFill>
                <a:latin typeface="Verdana" pitchFamily="34" charset="0"/>
              </a:rPr>
              <a:t>Number of IKEA Group stores</a:t>
            </a:r>
          </a:p>
        </p:txBody>
      </p:sp>
      <p:pic>
        <p:nvPicPr>
          <p:cNvPr id="22" name="Picture 19" descr="IKEA logo w frame.t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328" y="5756670"/>
            <a:ext cx="1619672" cy="110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1" descr="PE29540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objekt 18" descr="assymetric-whitebox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026" y="565150"/>
            <a:ext cx="3688373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ruta 3"/>
          <p:cNvSpPr txBox="1">
            <a:spLocks noChangeArrowheads="1"/>
          </p:cNvSpPr>
          <p:nvPr/>
        </p:nvSpPr>
        <p:spPr bwMode="auto">
          <a:xfrm>
            <a:off x="669682" y="720725"/>
            <a:ext cx="3068515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b="1" dirty="0" smtClean="0">
                <a:solidFill>
                  <a:srgbClr val="0085BF"/>
                </a:solidFill>
                <a:latin typeface="Verdana" pitchFamily="34" charset="0"/>
                <a:ea typeface="宋体" pitchFamily="2" charset="-122"/>
              </a:rPr>
              <a:t>Our vision</a:t>
            </a:r>
            <a:endParaRPr lang="en-US" altLang="zh-CN" b="1" dirty="0">
              <a:solidFill>
                <a:srgbClr val="0085BF"/>
              </a:solidFill>
              <a:latin typeface="Verdana" pitchFamily="34" charset="0"/>
              <a:ea typeface="宋体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Verdana" pitchFamily="34" charset="0"/>
                <a:ea typeface="宋体" pitchFamily="2" charset="-122"/>
              </a:rPr>
              <a:t>To create a better everyday life for the many people</a:t>
            </a:r>
          </a:p>
        </p:txBody>
      </p:sp>
      <p:pic>
        <p:nvPicPr>
          <p:cNvPr id="7" name="Picture 19" descr="IKEA logo w frame.t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5756670"/>
            <a:ext cx="1619672" cy="110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4" descr="PE166074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objekt 17" descr="assymetric-whitebox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68338"/>
            <a:ext cx="3838575" cy="326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ruta 3"/>
          <p:cNvSpPr txBox="1">
            <a:spLocks noChangeArrowheads="1"/>
          </p:cNvSpPr>
          <p:nvPr/>
        </p:nvSpPr>
        <p:spPr bwMode="auto">
          <a:xfrm>
            <a:off x="766763" y="1027113"/>
            <a:ext cx="3324225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30000"/>
              </a:lnSpc>
            </a:pPr>
            <a:r>
              <a:rPr lang="sv-SE" b="1" dirty="0" smtClean="0">
                <a:solidFill>
                  <a:srgbClr val="0085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Our business idea</a:t>
            </a:r>
            <a:endParaRPr lang="sv-SE" b="1" dirty="0">
              <a:solidFill>
                <a:srgbClr val="0085B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30000"/>
              </a:lnSpc>
              <a:buClr>
                <a:schemeClr val="bg1"/>
              </a:buClr>
            </a:pPr>
            <a:r>
              <a:rPr lang="de-CH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We shall offer a wide range </a:t>
            </a:r>
          </a:p>
          <a:p>
            <a:pPr>
              <a:lnSpc>
                <a:spcPct val="130000"/>
              </a:lnSpc>
              <a:buClr>
                <a:schemeClr val="bg1"/>
              </a:buClr>
            </a:pPr>
            <a:r>
              <a:rPr lang="de-CH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of well-designed, functional home furnishing products at prices so low that as many people as possible will be </a:t>
            </a:r>
          </a:p>
          <a:p>
            <a:pPr>
              <a:lnSpc>
                <a:spcPct val="130000"/>
              </a:lnSpc>
              <a:buClr>
                <a:schemeClr val="bg1"/>
              </a:buClr>
            </a:pPr>
            <a:r>
              <a:rPr lang="de-CH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able to afford them.</a:t>
            </a:r>
          </a:p>
          <a:p>
            <a:endParaRPr lang="sv-SE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19" descr="IKEA logo w frame.t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5756670"/>
            <a:ext cx="1619672" cy="110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ISSEHBG-NT0005.ikea.com\Common\Sustainability\Images\People &amp; Planet Positive\New images for Inside\PPP Set Up Outlined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4014" y="1556792"/>
            <a:ext cx="8771307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v-SE" sz="2400" dirty="0" smtClean="0"/>
              <a:t>We want to have a positive impact on people and the planet across our value chain.</a:t>
            </a:r>
            <a:endParaRPr lang="en-GB" sz="2400" dirty="0"/>
          </a:p>
        </p:txBody>
      </p:sp>
      <p:pic>
        <p:nvPicPr>
          <p:cNvPr id="7" name="Picture 19" descr="IKEA logo w frame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5756670"/>
            <a:ext cx="1619672" cy="110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71600" y="548680"/>
            <a:ext cx="3960440" cy="5040560"/>
          </a:xfrm>
          <a:prstGeom prst="rect">
            <a:avLst/>
          </a:prstGeom>
          <a:solidFill>
            <a:srgbClr val="185FA4"/>
          </a:solidFill>
          <a:ln w="9525">
            <a:solidFill>
              <a:srgbClr val="185FA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64088" y="2564904"/>
            <a:ext cx="2952328" cy="3164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220072" y="764704"/>
            <a:ext cx="302433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185FA4"/>
                </a:solidFill>
                <a:latin typeface="Verdana" pitchFamily="34" charset="0"/>
              </a:rPr>
              <a:t>People &amp; Planet </a:t>
            </a:r>
          </a:p>
          <a:p>
            <a:pPr algn="ctr"/>
            <a:r>
              <a:rPr lang="en-US" sz="4000" b="1" dirty="0" smtClean="0">
                <a:solidFill>
                  <a:srgbClr val="185FA4"/>
                </a:solidFill>
                <a:latin typeface="Verdana" pitchFamily="34" charset="0"/>
              </a:rPr>
              <a:t>Positive</a:t>
            </a:r>
          </a:p>
          <a:p>
            <a:pPr algn="ctr"/>
            <a:endParaRPr lang="en-US" dirty="0" smtClean="0">
              <a:latin typeface="Verdana" pitchFamily="34" charset="0"/>
            </a:endParaRPr>
          </a:p>
          <a:p>
            <a:pPr algn="ctr"/>
            <a:endParaRPr lang="en-US" dirty="0">
              <a:latin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26738" y="1152620"/>
            <a:ext cx="30963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ts val="2400"/>
              </a:lnSpc>
              <a:defRPr/>
            </a:pPr>
            <a:r>
              <a:rPr lang="sv-SE" spc="-15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Inspire and enable millions of customers to </a:t>
            </a:r>
            <a:r>
              <a:rPr lang="sv-SE" b="1" spc="-15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live a more sustainable life at home</a:t>
            </a:r>
            <a:endParaRPr lang="sv-SE" b="1" spc="-15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CasellaDiTesto 8"/>
          <p:cNvSpPr txBox="1"/>
          <p:nvPr/>
        </p:nvSpPr>
        <p:spPr>
          <a:xfrm>
            <a:off x="1125856" y="1052736"/>
            <a:ext cx="6043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26738" y="2880812"/>
            <a:ext cx="31332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ts val="2400"/>
              </a:lnSpc>
              <a:defRPr/>
            </a:pPr>
            <a:r>
              <a:rPr lang="sv-SE" spc="-15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Strive for </a:t>
            </a:r>
            <a:r>
              <a:rPr lang="sv-SE" b="1" spc="-15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resource and energy independence</a:t>
            </a:r>
            <a:endParaRPr lang="sv-SE" b="1" spc="-15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CasellaDiTesto 8"/>
          <p:cNvSpPr txBox="1"/>
          <p:nvPr/>
        </p:nvSpPr>
        <p:spPr>
          <a:xfrm>
            <a:off x="1078666" y="2664788"/>
            <a:ext cx="6043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" name="CasellaDiTesto 8"/>
          <p:cNvSpPr txBox="1"/>
          <p:nvPr/>
        </p:nvSpPr>
        <p:spPr>
          <a:xfrm>
            <a:off x="1150674" y="3888924"/>
            <a:ext cx="6043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98746" y="4045714"/>
            <a:ext cx="31332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sv-SE" spc="-15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Take the lead in creating a </a:t>
            </a:r>
            <a:r>
              <a:rPr lang="sv-SE" b="1" spc="-15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better life for people and communities</a:t>
            </a:r>
            <a:endParaRPr lang="sv-SE" b="1" spc="-15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USTAINABL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848301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11586" y="1378314"/>
            <a:ext cx="4811486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600" b="1" spc="-150" dirty="0">
                <a:latin typeface="Verdana IKEA"/>
                <a:cs typeface="Verdana IKEA"/>
              </a:rPr>
              <a:t>A MORE SUSTAINABLE </a:t>
            </a:r>
            <a:br>
              <a:rPr lang="en-US" sz="3600" b="1" spc="-150" dirty="0">
                <a:latin typeface="Verdana IKEA"/>
                <a:cs typeface="Verdana IKEA"/>
              </a:rPr>
            </a:br>
            <a:r>
              <a:rPr lang="en-US" sz="3600" b="1" spc="-150" dirty="0">
                <a:latin typeface="Verdana IKEA"/>
                <a:cs typeface="Verdana IKEA"/>
              </a:rPr>
              <a:t>LIFE AT HOME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11586" y="685800"/>
            <a:ext cx="3279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-150" dirty="0">
                <a:latin typeface="Verdana IKEA"/>
                <a:cs typeface="Verdana IKEA"/>
              </a:rPr>
              <a:t>For &amp; together with </a:t>
            </a:r>
            <a:br>
              <a:rPr lang="en-US" b="1" spc="-150" dirty="0">
                <a:latin typeface="Verdana IKEA"/>
                <a:cs typeface="Verdana IKEA"/>
              </a:rPr>
            </a:br>
            <a:r>
              <a:rPr lang="en-US" b="1" spc="-150" dirty="0">
                <a:latin typeface="Verdana IKEA"/>
                <a:cs typeface="Verdana IKEA"/>
              </a:rPr>
              <a:t>our customers</a:t>
            </a:r>
          </a:p>
        </p:txBody>
      </p:sp>
      <p:pic>
        <p:nvPicPr>
          <p:cNvPr id="12" name="Picture 19" descr="IKEA logo w frame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5756670"/>
            <a:ext cx="1619672" cy="110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509</TotalTime>
  <Words>1271</Words>
  <Application>Microsoft Office PowerPoint</Application>
  <PresentationFormat>On-screen Show (4:3)</PresentationFormat>
  <Paragraphs>255</Paragraphs>
  <Slides>28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Blank</vt:lpstr>
      <vt:lpstr>Slide 1</vt:lpstr>
      <vt:lpstr>Slide 2</vt:lpstr>
      <vt:lpstr>Slide 3</vt:lpstr>
      <vt:lpstr>Slide 4</vt:lpstr>
      <vt:lpstr>Slide 5</vt:lpstr>
      <vt:lpstr>Slide 6</vt:lpstr>
      <vt:lpstr>We want to have a positive impact on people and the planet across our value chain.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IKEA IT 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hlfu</dc:creator>
  <cp:lastModifiedBy>hlfu</cp:lastModifiedBy>
  <cp:revision>57</cp:revision>
  <dcterms:created xsi:type="dcterms:W3CDTF">2014-08-11T06:44:39Z</dcterms:created>
  <dcterms:modified xsi:type="dcterms:W3CDTF">2014-08-13T08:27:10Z</dcterms:modified>
</cp:coreProperties>
</file>